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3"/>
  </p:notesMasterIdLst>
  <p:handoutMasterIdLst>
    <p:handoutMasterId r:id="rId74"/>
  </p:handoutMasterIdLst>
  <p:sldIdLst>
    <p:sldId id="256" r:id="rId2"/>
    <p:sldId id="257" r:id="rId3"/>
    <p:sldId id="258" r:id="rId4"/>
    <p:sldId id="266" r:id="rId5"/>
    <p:sldId id="267" r:id="rId6"/>
    <p:sldId id="314" r:id="rId7"/>
    <p:sldId id="268" r:id="rId8"/>
    <p:sldId id="269" r:id="rId9"/>
    <p:sldId id="270" r:id="rId10"/>
    <p:sldId id="271" r:id="rId11"/>
    <p:sldId id="272" r:id="rId12"/>
    <p:sldId id="275" r:id="rId13"/>
    <p:sldId id="273" r:id="rId14"/>
    <p:sldId id="274" r:id="rId15"/>
    <p:sldId id="276" r:id="rId16"/>
    <p:sldId id="277" r:id="rId17"/>
    <p:sldId id="278" r:id="rId18"/>
    <p:sldId id="279" r:id="rId19"/>
    <p:sldId id="259" r:id="rId20"/>
    <p:sldId id="264" r:id="rId21"/>
    <p:sldId id="265" r:id="rId22"/>
    <p:sldId id="280" r:id="rId23"/>
    <p:sldId id="281" r:id="rId24"/>
    <p:sldId id="282" r:id="rId25"/>
    <p:sldId id="283" r:id="rId26"/>
    <p:sldId id="260" r:id="rId27"/>
    <p:sldId id="261"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262" r:id="rId56"/>
    <p:sldId id="311" r:id="rId57"/>
    <p:sldId id="263" r:id="rId58"/>
    <p:sldId id="312" r:id="rId59"/>
    <p:sldId id="313"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094" autoAdjust="0"/>
  </p:normalViewPr>
  <p:slideViewPr>
    <p:cSldViewPr snapToGrid="0">
      <p:cViewPr varScale="1">
        <p:scale>
          <a:sx n="71" d="100"/>
          <a:sy n="71" d="100"/>
        </p:scale>
        <p:origin x="1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tr-TR" b="1" dirty="0" smtClean="0">
                <a:effectLst>
                  <a:outerShdw blurRad="38100" dist="38100" dir="2700000" algn="tl">
                    <a:srgbClr val="000000">
                      <a:alpha val="43137"/>
                    </a:srgbClr>
                  </a:outerShdw>
                </a:effectLst>
              </a:rPr>
              <a:t>Nominal GDP </a:t>
            </a:r>
            <a:r>
              <a:rPr lang="tr-TR" b="1" dirty="0" err="1" smtClean="0">
                <a:effectLst>
                  <a:outerShdw blurRad="38100" dist="38100" dir="2700000" algn="tl">
                    <a:srgbClr val="000000">
                      <a:alpha val="43137"/>
                    </a:srgbClr>
                  </a:outerShdw>
                </a:effectLst>
              </a:rPr>
              <a:t>and</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Growth</a:t>
            </a:r>
            <a:r>
              <a:rPr lang="tr-TR" b="1" dirty="0" smtClean="0">
                <a:effectLst>
                  <a:outerShdw blurRad="38100" dist="38100" dir="2700000" algn="tl">
                    <a:srgbClr val="000000">
                      <a:alpha val="43137"/>
                    </a:srgbClr>
                  </a:outerShdw>
                </a:effectLst>
              </a:rPr>
              <a:t> rate of GDP </a:t>
            </a:r>
            <a:endParaRPr lang="en-US" b="1" dirty="0">
              <a:effectLst>
                <a:outerShdw blurRad="38100" dist="38100" dir="2700000" algn="tl">
                  <a:srgbClr val="000000">
                    <a:alpha val="43137"/>
                  </a:srgbClr>
                </a:outerShdw>
              </a:effectLst>
            </a:endParaRP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GDP (Billion $)</c:v>
                </c:pt>
              </c:strCache>
            </c:strRef>
          </c:tx>
          <c:spPr>
            <a:ln w="28575" cap="rnd">
              <a:solidFill>
                <a:schemeClr val="accent1"/>
              </a:solidFill>
              <a:round/>
            </a:ln>
            <a:effectLst/>
          </c:spPr>
          <c:marker>
            <c:symbol val="none"/>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#,##0.00</c:formatCode>
                <c:ptCount val="7"/>
                <c:pt idx="0" formatCode="General">
                  <c:v>4.2832999999999997</c:v>
                </c:pt>
                <c:pt idx="1">
                  <c:v>5.4325000000000001</c:v>
                </c:pt>
                <c:pt idx="2">
                  <c:v>5.3970000000000002</c:v>
                </c:pt>
                <c:pt idx="3">
                  <c:v>5.7218</c:v>
                </c:pt>
                <c:pt idx="4">
                  <c:v>6.4114000000000004</c:v>
                </c:pt>
                <c:pt idx="5">
                  <c:v>6.7603</c:v>
                </c:pt>
                <c:pt idx="6" formatCode="General">
                  <c:v>7.4149000000000003</c:v>
                </c:pt>
              </c:numCache>
            </c:numRef>
          </c:val>
          <c:smooth val="0"/>
        </c:ser>
        <c:ser>
          <c:idx val="1"/>
          <c:order val="1"/>
          <c:tx>
            <c:strRef>
              <c:f>Sheet1!$C$1</c:f>
              <c:strCache>
                <c:ptCount val="1"/>
                <c:pt idx="0">
                  <c:v>GDP Growth rate (%)</c:v>
                </c:pt>
              </c:strCache>
            </c:strRef>
          </c:tx>
          <c:spPr>
            <a:ln w="28575" cap="rnd">
              <a:solidFill>
                <a:schemeClr val="accent2"/>
              </a:solidFill>
              <a:round/>
            </a:ln>
            <a:effectLst/>
          </c:spPr>
          <c:marker>
            <c:symbol val="none"/>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General</c:formatCode>
                <c:ptCount val="7"/>
                <c:pt idx="0">
                  <c:v>14.4</c:v>
                </c:pt>
                <c:pt idx="1">
                  <c:v>26.8</c:v>
                </c:pt>
                <c:pt idx="2">
                  <c:v>-0.7</c:v>
                </c:pt>
                <c:pt idx="3">
                  <c:v>6</c:v>
                </c:pt>
                <c:pt idx="4">
                  <c:v>12.1</c:v>
                </c:pt>
                <c:pt idx="5">
                  <c:v>5.4</c:v>
                </c:pt>
                <c:pt idx="6">
                  <c:v>3.6</c:v>
                </c:pt>
              </c:numCache>
            </c:numRef>
          </c:val>
          <c:smooth val="0"/>
        </c:ser>
        <c:dLbls>
          <c:showLegendKey val="0"/>
          <c:showVal val="0"/>
          <c:showCatName val="0"/>
          <c:showSerName val="0"/>
          <c:showPercent val="0"/>
          <c:showBubbleSize val="0"/>
        </c:dLbls>
        <c:smooth val="0"/>
        <c:axId val="-165539520"/>
        <c:axId val="-165547136"/>
      </c:lineChart>
      <c:catAx>
        <c:axId val="-16553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47136"/>
        <c:crosses val="autoZero"/>
        <c:auto val="1"/>
        <c:lblAlgn val="ctr"/>
        <c:lblOffset val="100"/>
        <c:noMultiLvlLbl val="0"/>
      </c:catAx>
      <c:valAx>
        <c:axId val="-16554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395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dirty="0" smtClean="0"/>
              <a:t>GDP </a:t>
            </a:r>
            <a:r>
              <a:rPr lang="tr-TR" dirty="0" err="1" smtClean="0"/>
              <a:t>per</a:t>
            </a:r>
            <a:r>
              <a:rPr lang="tr-TR" dirty="0" smtClean="0"/>
              <a:t> </a:t>
            </a:r>
            <a:r>
              <a:rPr lang="tr-TR" dirty="0" err="1" smtClean="0"/>
              <a:t>capita</a:t>
            </a:r>
            <a:r>
              <a:rPr lang="tr-TR" dirty="0" smtClean="0"/>
              <a:t> </a:t>
            </a:r>
            <a:r>
              <a:rPr lang="tr-TR" dirty="0" err="1" smtClean="0"/>
              <a:t>and</a:t>
            </a:r>
            <a:r>
              <a:rPr lang="tr-TR" dirty="0" smtClean="0"/>
              <a:t> </a:t>
            </a:r>
            <a:r>
              <a:rPr lang="tr-TR" dirty="0" err="1" smtClean="0"/>
              <a:t>its</a:t>
            </a:r>
            <a:r>
              <a:rPr lang="tr-TR" dirty="0" smtClean="0"/>
              <a:t> </a:t>
            </a:r>
            <a:r>
              <a:rPr lang="tr-TR" dirty="0" err="1" smtClean="0"/>
              <a:t>Growth</a:t>
            </a:r>
            <a:r>
              <a:rPr lang="tr-TR" dirty="0" smtClean="0"/>
              <a:t> rate </a:t>
            </a:r>
            <a:r>
              <a:rPr lang="tr-TR" dirty="0" err="1" smtClean="0"/>
              <a:t>from</a:t>
            </a:r>
            <a:r>
              <a:rPr lang="tr-TR" dirty="0" smtClean="0"/>
              <a:t> 2007</a:t>
            </a:r>
            <a:r>
              <a:rPr lang="tr-TR" baseline="0" dirty="0" smtClean="0"/>
              <a:t> </a:t>
            </a:r>
            <a:r>
              <a:rPr lang="tr-TR" baseline="0" dirty="0" err="1" smtClean="0"/>
              <a:t>to</a:t>
            </a:r>
            <a:r>
              <a:rPr lang="tr-TR" baseline="0" dirty="0" smtClean="0"/>
              <a:t> 2013</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GDP per capita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312.3</c:v>
                </c:pt>
                <c:pt idx="1">
                  <c:v>382.6</c:v>
                </c:pt>
                <c:pt idx="2">
                  <c:v>367.3</c:v>
                </c:pt>
                <c:pt idx="3">
                  <c:v>376.3</c:v>
                </c:pt>
                <c:pt idx="4">
                  <c:v>407.6</c:v>
                </c:pt>
                <c:pt idx="5">
                  <c:v>394.7</c:v>
                </c:pt>
                <c:pt idx="6">
                  <c:v>426.16</c:v>
                </c:pt>
              </c:numCache>
            </c:numRef>
          </c:val>
        </c:ser>
        <c:dLbls>
          <c:showLegendKey val="0"/>
          <c:showVal val="1"/>
          <c:showCatName val="0"/>
          <c:showSerName val="0"/>
          <c:showPercent val="0"/>
          <c:showBubbleSize val="0"/>
        </c:dLbls>
        <c:gapWidth val="219"/>
        <c:overlap val="-27"/>
        <c:axId val="-165550400"/>
        <c:axId val="-165550944"/>
      </c:barChart>
      <c:lineChart>
        <c:grouping val="standard"/>
        <c:varyColors val="0"/>
        <c:ser>
          <c:idx val="1"/>
          <c:order val="1"/>
          <c:tx>
            <c:strRef>
              <c:f>Sheet1!$C$1</c:f>
              <c:strCache>
                <c:ptCount val="1"/>
                <c:pt idx="0">
                  <c:v>Growth rate of GDP per Capita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General</c:formatCode>
                <c:ptCount val="7"/>
                <c:pt idx="0">
                  <c:v>11.7</c:v>
                </c:pt>
                <c:pt idx="1">
                  <c:v>22.5</c:v>
                </c:pt>
                <c:pt idx="2">
                  <c:v>-4</c:v>
                </c:pt>
                <c:pt idx="3">
                  <c:v>2.8</c:v>
                </c:pt>
                <c:pt idx="4">
                  <c:v>8.3000000000000007</c:v>
                </c:pt>
                <c:pt idx="5">
                  <c:v>-3.2</c:v>
                </c:pt>
                <c:pt idx="6">
                  <c:v>8</c:v>
                </c:pt>
              </c:numCache>
            </c:numRef>
          </c:val>
          <c:smooth val="0"/>
        </c:ser>
        <c:dLbls>
          <c:showLegendKey val="0"/>
          <c:showVal val="1"/>
          <c:showCatName val="0"/>
          <c:showSerName val="0"/>
          <c:showPercent val="0"/>
          <c:showBubbleSize val="0"/>
        </c:dLbls>
        <c:marker val="1"/>
        <c:smooth val="0"/>
        <c:axId val="-165550400"/>
        <c:axId val="-165550944"/>
      </c:lineChart>
      <c:valAx>
        <c:axId val="-16555094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50400"/>
        <c:crosses val="max"/>
        <c:crossBetween val="between"/>
      </c:valAx>
      <c:catAx>
        <c:axId val="-165550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5094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GDP - composition by sector of origin in 2013</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Agriculture</c:v>
                </c:pt>
                <c:pt idx="1">
                  <c:v>Industry</c:v>
                </c:pt>
                <c:pt idx="2">
                  <c:v>Services</c:v>
                </c:pt>
              </c:strCache>
            </c:strRef>
          </c:cat>
          <c:val>
            <c:numRef>
              <c:f>Sheet1!$B$2:$B$4</c:f>
              <c:numCache>
                <c:formatCode>General</c:formatCode>
                <c:ptCount val="3"/>
                <c:pt idx="0">
                  <c:v>36.200000000000003</c:v>
                </c:pt>
                <c:pt idx="1">
                  <c:v>14.2</c:v>
                </c:pt>
                <c:pt idx="2">
                  <c:v>50.6</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tr-TR" sz="1800" dirty="0" err="1"/>
              <a:t>Evolution</a:t>
            </a:r>
            <a:r>
              <a:rPr lang="tr-TR" sz="1800" dirty="0"/>
              <a:t> of </a:t>
            </a:r>
            <a:r>
              <a:rPr lang="tr-TR" sz="1800" dirty="0" err="1"/>
              <a:t>Foreign</a:t>
            </a:r>
            <a:r>
              <a:rPr lang="tr-TR" sz="1800" dirty="0"/>
              <a:t> </a:t>
            </a:r>
            <a:r>
              <a:rPr lang="tr-TR" sz="1800" dirty="0" err="1"/>
              <a:t>trade</a:t>
            </a:r>
            <a:r>
              <a:rPr lang="tr-TR" sz="1800" dirty="0"/>
              <a:t> </a:t>
            </a:r>
            <a:r>
              <a:rPr lang="tr-TR" sz="1800" dirty="0" smtClean="0"/>
              <a:t>: </a:t>
            </a:r>
            <a:r>
              <a:rPr lang="tr-TR" sz="1800" dirty="0" err="1" smtClean="0"/>
              <a:t>Imports-Exports</a:t>
            </a:r>
            <a:r>
              <a:rPr lang="tr-TR" sz="1800" dirty="0" smtClean="0"/>
              <a:t> </a:t>
            </a:r>
            <a:r>
              <a:rPr lang="tr-TR" sz="1800" dirty="0"/>
              <a:t>2000-2012 </a:t>
            </a:r>
            <a:r>
              <a:rPr lang="tr-TR" sz="1800" b="1" dirty="0" smtClean="0">
                <a:effectLst/>
              </a:rPr>
              <a:t>(in </a:t>
            </a:r>
            <a:r>
              <a:rPr lang="tr-TR" sz="1800" b="1" dirty="0" err="1" smtClean="0">
                <a:effectLst/>
              </a:rPr>
              <a:t>billion</a:t>
            </a:r>
            <a:r>
              <a:rPr lang="tr-TR" sz="1800" b="1" dirty="0" smtClean="0">
                <a:effectLst/>
              </a:rPr>
              <a:t> CFA </a:t>
            </a:r>
            <a:r>
              <a:rPr lang="tr-TR" sz="1800" b="1" dirty="0" err="1" smtClean="0">
                <a:effectLst/>
              </a:rPr>
              <a:t>Francs</a:t>
            </a:r>
            <a:r>
              <a:rPr lang="tr-TR" sz="1800" b="1" dirty="0" smtClean="0">
                <a:effectLst/>
              </a:rPr>
              <a:t>; 1$=</a:t>
            </a:r>
            <a:r>
              <a:rPr lang="en-US" sz="1800" dirty="0" smtClean="0">
                <a:effectLst/>
              </a:rPr>
              <a:t>461.6</a:t>
            </a:r>
            <a:r>
              <a:rPr lang="tr-TR" sz="1800" dirty="0" smtClean="0">
                <a:effectLst/>
              </a:rPr>
              <a:t> FCFA in 2011)</a:t>
            </a:r>
            <a:endParaRPr lang="en-US" sz="1800" dirty="0">
              <a:effectLst/>
            </a:endParaRPr>
          </a:p>
        </c:rich>
      </c:tx>
      <c:layout>
        <c:manualLayout>
          <c:xMode val="edge"/>
          <c:yMode val="edge"/>
          <c:x val="0.13996445795588541"/>
          <c:y val="1.816118264096009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Exports</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Sheet1!$B$2:$B$14</c:f>
              <c:numCache>
                <c:formatCode>General</c:formatCode>
                <c:ptCount val="13"/>
                <c:pt idx="0">
                  <c:v>139.4</c:v>
                </c:pt>
                <c:pt idx="1">
                  <c:v>119</c:v>
                </c:pt>
                <c:pt idx="2">
                  <c:v>117.5</c:v>
                </c:pt>
                <c:pt idx="3">
                  <c:v>116.1</c:v>
                </c:pt>
                <c:pt idx="4">
                  <c:v>128</c:v>
                </c:pt>
                <c:pt idx="5">
                  <c:v>164.7</c:v>
                </c:pt>
                <c:pt idx="6">
                  <c:v>143.9</c:v>
                </c:pt>
                <c:pt idx="7">
                  <c:v>214.1</c:v>
                </c:pt>
                <c:pt idx="8">
                  <c:v>316.2</c:v>
                </c:pt>
                <c:pt idx="9">
                  <c:v>304.8</c:v>
                </c:pt>
                <c:pt idx="10">
                  <c:v>373.6</c:v>
                </c:pt>
                <c:pt idx="11">
                  <c:v>424.6</c:v>
                </c:pt>
                <c:pt idx="12">
                  <c:v>541.5</c:v>
                </c:pt>
              </c:numCache>
            </c:numRef>
          </c:val>
        </c:ser>
        <c:ser>
          <c:idx val="1"/>
          <c:order val="1"/>
          <c:tx>
            <c:strRef>
              <c:f>Sheet1!$C$1</c:f>
              <c:strCache>
                <c:ptCount val="1"/>
                <c:pt idx="0">
                  <c:v>Imports</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Sheet1!$C$2:$C$14</c:f>
              <c:numCache>
                <c:formatCode>General</c:formatCode>
                <c:ptCount val="13"/>
                <c:pt idx="0">
                  <c:v>199.9</c:v>
                </c:pt>
                <c:pt idx="1">
                  <c:v>238.1</c:v>
                </c:pt>
                <c:pt idx="2">
                  <c:v>275.10000000000002</c:v>
                </c:pt>
                <c:pt idx="3">
                  <c:v>287.2</c:v>
                </c:pt>
                <c:pt idx="4">
                  <c:v>330.4</c:v>
                </c:pt>
                <c:pt idx="5">
                  <c:v>361.2</c:v>
                </c:pt>
                <c:pt idx="6">
                  <c:v>415.2</c:v>
                </c:pt>
                <c:pt idx="7">
                  <c:v>416</c:v>
                </c:pt>
                <c:pt idx="8">
                  <c:v>501.6</c:v>
                </c:pt>
                <c:pt idx="9">
                  <c:v>704.9</c:v>
                </c:pt>
                <c:pt idx="10">
                  <c:v>1081.0999999999999</c:v>
                </c:pt>
                <c:pt idx="11">
                  <c:v>854.4</c:v>
                </c:pt>
                <c:pt idx="12">
                  <c:v>792.2</c:v>
                </c:pt>
              </c:numCache>
            </c:numRef>
          </c:val>
        </c:ser>
        <c:dLbls>
          <c:dLblPos val="outEnd"/>
          <c:showLegendKey val="0"/>
          <c:showVal val="1"/>
          <c:showCatName val="0"/>
          <c:showSerName val="0"/>
          <c:showPercent val="0"/>
          <c:showBubbleSize val="0"/>
        </c:dLbls>
        <c:gapWidth val="100"/>
        <c:overlap val="-24"/>
        <c:axId val="-165540064"/>
        <c:axId val="-165544960"/>
      </c:barChart>
      <c:catAx>
        <c:axId val="-165540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44960"/>
        <c:crosses val="autoZero"/>
        <c:auto val="1"/>
        <c:lblAlgn val="ctr"/>
        <c:lblOffset val="100"/>
        <c:noMultiLvlLbl val="0"/>
      </c:catAx>
      <c:valAx>
        <c:axId val="-165544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40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b="0" dirty="0" err="1" smtClean="0"/>
              <a:t>Exports</a:t>
            </a:r>
            <a:r>
              <a:rPr lang="tr-TR" b="0" baseline="0" dirty="0" smtClean="0"/>
              <a:t> </a:t>
            </a:r>
            <a:r>
              <a:rPr lang="tr-TR" b="0" baseline="0" dirty="0" err="1" smtClean="0"/>
              <a:t>by</a:t>
            </a:r>
            <a:r>
              <a:rPr lang="tr-TR" b="0" baseline="0" dirty="0" smtClean="0"/>
              <a:t> </a:t>
            </a:r>
            <a:r>
              <a:rPr lang="tr-TR" b="0" baseline="0" dirty="0" err="1" smtClean="0"/>
              <a:t>continents</a:t>
            </a:r>
            <a:r>
              <a:rPr lang="tr-TR" b="0" baseline="0" dirty="0" smtClean="0"/>
              <a:t> </a:t>
            </a:r>
            <a:r>
              <a:rPr lang="tr-TR" sz="1862" b="0" i="0" u="none" strike="noStrike" baseline="0" dirty="0" smtClean="0">
                <a:effectLst/>
              </a:rPr>
              <a:t>(in </a:t>
            </a:r>
            <a:r>
              <a:rPr lang="tr-TR" sz="1862" b="0" i="0" u="none" strike="noStrike" baseline="0" dirty="0" err="1" smtClean="0">
                <a:effectLst/>
              </a:rPr>
              <a:t>million</a:t>
            </a:r>
            <a:r>
              <a:rPr lang="tr-TR" sz="1862" b="0" i="0" u="none" strike="noStrike" baseline="0" dirty="0" smtClean="0">
                <a:effectLst/>
              </a:rPr>
              <a:t> CFA </a:t>
            </a:r>
            <a:r>
              <a:rPr lang="tr-TR" sz="1862" b="0" i="0" u="none" strike="noStrike" baseline="0" dirty="0" err="1" smtClean="0">
                <a:effectLst/>
              </a:rPr>
              <a:t>Francs</a:t>
            </a:r>
            <a:r>
              <a:rPr lang="tr-TR" sz="1862" b="0" i="0" u="none" strike="noStrike" baseline="0" dirty="0" smtClean="0">
                <a:effectLst/>
              </a:rPr>
              <a:t>; 1$=</a:t>
            </a:r>
            <a:r>
              <a:rPr lang="en-US" sz="1862" b="0" i="0" u="none" strike="noStrike" baseline="0" dirty="0" smtClean="0">
                <a:effectLst/>
              </a:rPr>
              <a:t>461.6</a:t>
            </a:r>
            <a:r>
              <a:rPr lang="tr-TR" sz="1862" b="0" i="0" u="none" strike="noStrike" baseline="0" dirty="0" smtClean="0">
                <a:effectLst/>
              </a:rPr>
              <a:t> FCFA in 2011)</a:t>
            </a:r>
            <a:endParaRPr lang="en-US" b="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Africa</c:v>
                </c:pt>
              </c:strCache>
            </c:strRef>
          </c:tx>
          <c:spPr>
            <a:solidFill>
              <a:schemeClr val="accent1"/>
            </a:solidFill>
            <a:ln>
              <a:noFill/>
            </a:ln>
            <a:effectLst/>
          </c:spPr>
          <c:invertIfNegative val="0"/>
          <c:cat>
            <c:numRef>
              <c:f>Sheet1!$A$2:$A$6</c:f>
              <c:numCache>
                <c:formatCode>General</c:formatCode>
                <c:ptCount val="5"/>
                <c:pt idx="0">
                  <c:v>2008</c:v>
                </c:pt>
                <c:pt idx="1">
                  <c:v>2009</c:v>
                </c:pt>
                <c:pt idx="2">
                  <c:v>2010</c:v>
                </c:pt>
                <c:pt idx="3">
                  <c:v>2011</c:v>
                </c:pt>
                <c:pt idx="4">
                  <c:v>2012</c:v>
                </c:pt>
              </c:numCache>
            </c:numRef>
          </c:cat>
          <c:val>
            <c:numRef>
              <c:f>Sheet1!$B$2:$B$6</c:f>
              <c:numCache>
                <c:formatCode>General</c:formatCode>
                <c:ptCount val="5"/>
                <c:pt idx="0">
                  <c:v>95753</c:v>
                </c:pt>
                <c:pt idx="1">
                  <c:v>83811</c:v>
                </c:pt>
                <c:pt idx="2">
                  <c:v>92467</c:v>
                </c:pt>
                <c:pt idx="3">
                  <c:v>46863</c:v>
                </c:pt>
                <c:pt idx="4">
                  <c:v>147883</c:v>
                </c:pt>
              </c:numCache>
            </c:numRef>
          </c:val>
        </c:ser>
        <c:ser>
          <c:idx val="1"/>
          <c:order val="1"/>
          <c:tx>
            <c:strRef>
              <c:f>Sheet1!$C$1</c:f>
              <c:strCache>
                <c:ptCount val="1"/>
                <c:pt idx="0">
                  <c:v>America</c:v>
                </c:pt>
              </c:strCache>
            </c:strRef>
          </c:tx>
          <c:spPr>
            <a:solidFill>
              <a:schemeClr val="accent2"/>
            </a:solidFill>
            <a:ln>
              <a:noFill/>
            </a:ln>
            <a:effectLst/>
          </c:spPr>
          <c:invertIfNegative val="0"/>
          <c:cat>
            <c:numRef>
              <c:f>Sheet1!$A$2:$A$6</c:f>
              <c:numCache>
                <c:formatCode>General</c:formatCode>
                <c:ptCount val="5"/>
                <c:pt idx="0">
                  <c:v>2008</c:v>
                </c:pt>
                <c:pt idx="1">
                  <c:v>2009</c:v>
                </c:pt>
                <c:pt idx="2">
                  <c:v>2010</c:v>
                </c:pt>
                <c:pt idx="3">
                  <c:v>2011</c:v>
                </c:pt>
                <c:pt idx="4">
                  <c:v>2012</c:v>
                </c:pt>
              </c:numCache>
            </c:numRef>
          </c:cat>
          <c:val>
            <c:numRef>
              <c:f>Sheet1!$C$2:$C$6</c:f>
              <c:numCache>
                <c:formatCode>General</c:formatCode>
                <c:ptCount val="5"/>
                <c:pt idx="0">
                  <c:v>44916</c:v>
                </c:pt>
                <c:pt idx="1">
                  <c:v>22347</c:v>
                </c:pt>
                <c:pt idx="2">
                  <c:v>39107</c:v>
                </c:pt>
                <c:pt idx="3">
                  <c:v>69980</c:v>
                </c:pt>
                <c:pt idx="4">
                  <c:v>28457</c:v>
                </c:pt>
              </c:numCache>
            </c:numRef>
          </c:val>
        </c:ser>
        <c:ser>
          <c:idx val="2"/>
          <c:order val="2"/>
          <c:tx>
            <c:strRef>
              <c:f>Sheet1!$D$1</c:f>
              <c:strCache>
                <c:ptCount val="1"/>
                <c:pt idx="0">
                  <c:v>Asia</c:v>
                </c:pt>
              </c:strCache>
            </c:strRef>
          </c:tx>
          <c:spPr>
            <a:solidFill>
              <a:schemeClr val="accent3"/>
            </a:solidFill>
            <a:ln>
              <a:noFill/>
            </a:ln>
            <a:effectLst/>
          </c:spPr>
          <c:invertIfNegative val="0"/>
          <c:cat>
            <c:numRef>
              <c:f>Sheet1!$A$2:$A$6</c:f>
              <c:numCache>
                <c:formatCode>General</c:formatCode>
                <c:ptCount val="5"/>
                <c:pt idx="0">
                  <c:v>2008</c:v>
                </c:pt>
                <c:pt idx="1">
                  <c:v>2009</c:v>
                </c:pt>
                <c:pt idx="2">
                  <c:v>2010</c:v>
                </c:pt>
                <c:pt idx="3">
                  <c:v>2011</c:v>
                </c:pt>
                <c:pt idx="4">
                  <c:v>2012</c:v>
                </c:pt>
              </c:numCache>
            </c:numRef>
          </c:cat>
          <c:val>
            <c:numRef>
              <c:f>Sheet1!$D$2:$D$6</c:f>
              <c:numCache>
                <c:formatCode>General</c:formatCode>
                <c:ptCount val="5"/>
                <c:pt idx="0">
                  <c:v>33347</c:v>
                </c:pt>
                <c:pt idx="1">
                  <c:v>31353</c:v>
                </c:pt>
                <c:pt idx="2">
                  <c:v>62592</c:v>
                </c:pt>
                <c:pt idx="3">
                  <c:v>15518</c:v>
                </c:pt>
                <c:pt idx="4">
                  <c:v>18359</c:v>
                </c:pt>
              </c:numCache>
            </c:numRef>
          </c:val>
        </c:ser>
        <c:ser>
          <c:idx val="3"/>
          <c:order val="3"/>
          <c:tx>
            <c:strRef>
              <c:f>Sheet1!$E$1</c:f>
              <c:strCache>
                <c:ptCount val="1"/>
                <c:pt idx="0">
                  <c:v>Europe</c:v>
                </c:pt>
              </c:strCache>
            </c:strRef>
          </c:tx>
          <c:spPr>
            <a:solidFill>
              <a:schemeClr val="accent4"/>
            </a:solidFill>
            <a:ln>
              <a:noFill/>
            </a:ln>
            <a:effectLst/>
          </c:spPr>
          <c:invertIfNegative val="0"/>
          <c:cat>
            <c:numRef>
              <c:f>Sheet1!$A$2:$A$6</c:f>
              <c:numCache>
                <c:formatCode>General</c:formatCode>
                <c:ptCount val="5"/>
                <c:pt idx="0">
                  <c:v>2008</c:v>
                </c:pt>
                <c:pt idx="1">
                  <c:v>2009</c:v>
                </c:pt>
                <c:pt idx="2">
                  <c:v>2010</c:v>
                </c:pt>
                <c:pt idx="3">
                  <c:v>2011</c:v>
                </c:pt>
                <c:pt idx="4">
                  <c:v>2012</c:v>
                </c:pt>
              </c:numCache>
            </c:numRef>
          </c:cat>
          <c:val>
            <c:numRef>
              <c:f>Sheet1!$E$2:$E$6</c:f>
              <c:numCache>
                <c:formatCode>General</c:formatCode>
                <c:ptCount val="5"/>
                <c:pt idx="0">
                  <c:v>142154</c:v>
                </c:pt>
                <c:pt idx="1">
                  <c:v>167302</c:v>
                </c:pt>
                <c:pt idx="2">
                  <c:v>179387</c:v>
                </c:pt>
                <c:pt idx="3">
                  <c:v>292028</c:v>
                </c:pt>
                <c:pt idx="4">
                  <c:v>346755</c:v>
                </c:pt>
              </c:numCache>
            </c:numRef>
          </c:val>
        </c:ser>
        <c:ser>
          <c:idx val="4"/>
          <c:order val="4"/>
          <c:tx>
            <c:strRef>
              <c:f>Sheet1!$F$1</c:f>
              <c:strCache>
                <c:ptCount val="1"/>
                <c:pt idx="0">
                  <c:v>Oceania</c:v>
                </c:pt>
              </c:strCache>
            </c:strRef>
          </c:tx>
          <c:spPr>
            <a:solidFill>
              <a:schemeClr val="accent5"/>
            </a:solidFill>
            <a:ln>
              <a:noFill/>
            </a:ln>
            <a:effectLst/>
          </c:spPr>
          <c:invertIfNegative val="0"/>
          <c:cat>
            <c:numRef>
              <c:f>Sheet1!$A$2:$A$6</c:f>
              <c:numCache>
                <c:formatCode>General</c:formatCode>
                <c:ptCount val="5"/>
                <c:pt idx="0">
                  <c:v>2008</c:v>
                </c:pt>
                <c:pt idx="1">
                  <c:v>2009</c:v>
                </c:pt>
                <c:pt idx="2">
                  <c:v>2010</c:v>
                </c:pt>
                <c:pt idx="3">
                  <c:v>2011</c:v>
                </c:pt>
                <c:pt idx="4">
                  <c:v>2012</c:v>
                </c:pt>
              </c:numCache>
            </c:numRef>
          </c:cat>
          <c:val>
            <c:numRef>
              <c:f>Sheet1!$F$2:$F$6</c:f>
              <c:numCache>
                <c:formatCode>General</c:formatCode>
                <c:ptCount val="5"/>
                <c:pt idx="0">
                  <c:v>42</c:v>
                </c:pt>
                <c:pt idx="1">
                  <c:v>5</c:v>
                </c:pt>
                <c:pt idx="2">
                  <c:v>11</c:v>
                </c:pt>
                <c:pt idx="3">
                  <c:v>6</c:v>
                </c:pt>
                <c:pt idx="4">
                  <c:v>13</c:v>
                </c:pt>
              </c:numCache>
            </c:numRef>
          </c:val>
        </c:ser>
        <c:dLbls>
          <c:showLegendKey val="0"/>
          <c:showVal val="0"/>
          <c:showCatName val="0"/>
          <c:showSerName val="0"/>
          <c:showPercent val="0"/>
          <c:showBubbleSize val="0"/>
        </c:dLbls>
        <c:gapWidth val="219"/>
        <c:overlap val="-27"/>
        <c:axId val="-165542784"/>
        <c:axId val="-165551488"/>
      </c:barChart>
      <c:catAx>
        <c:axId val="-16554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51488"/>
        <c:crosses val="autoZero"/>
        <c:auto val="1"/>
        <c:lblAlgn val="ctr"/>
        <c:lblOffset val="100"/>
        <c:noMultiLvlLbl val="0"/>
      </c:catAx>
      <c:valAx>
        <c:axId val="-165551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42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1" i="0" u="none" strike="noStrike" baseline="0" dirty="0" smtClean="0">
                <a:effectLst/>
              </a:rPr>
              <a:t>Structure of </a:t>
            </a:r>
            <a:r>
              <a:rPr lang="en-GB" sz="1862" b="1" i="0" u="none" strike="noStrike" baseline="0" dirty="0" smtClean="0">
                <a:effectLst/>
              </a:rPr>
              <a:t>Imports</a:t>
            </a:r>
            <a:r>
              <a:rPr lang="tr-TR" sz="1862" b="1" i="0" u="none" strike="noStrike" baseline="0" dirty="0" smtClean="0">
                <a:effectLst/>
              </a:rPr>
              <a:t> </a:t>
            </a:r>
            <a:r>
              <a:rPr lang="tr-TR" sz="1862" b="1" i="0" u="none" strike="noStrike" baseline="0" dirty="0" err="1" smtClean="0">
                <a:effectLst/>
              </a:rPr>
              <a:t>by</a:t>
            </a:r>
            <a:r>
              <a:rPr lang="tr-TR" sz="1862" b="1" i="0" u="none" strike="noStrike" baseline="0" dirty="0" smtClean="0">
                <a:effectLst/>
              </a:rPr>
              <a:t> </a:t>
            </a:r>
            <a:r>
              <a:rPr lang="tr-TR" sz="1862" b="1" i="0" u="none" strike="noStrike" baseline="0" dirty="0" err="1" smtClean="0">
                <a:effectLst/>
              </a:rPr>
              <a:t>products</a:t>
            </a:r>
            <a:r>
              <a:rPr lang="en-GB" sz="1862" b="1" i="0" u="none" strike="noStrike" baseline="0" dirty="0" smtClean="0">
                <a:effectLst/>
              </a:rPr>
              <a:t> </a:t>
            </a:r>
            <a:r>
              <a:rPr lang="tr-TR" sz="1862" b="1" i="0" u="none" strike="noStrike" baseline="0" dirty="0" smtClean="0">
                <a:effectLst/>
              </a:rPr>
              <a:t>% </a:t>
            </a:r>
            <a:r>
              <a:rPr lang="en-GB" sz="1862" b="1" i="0" u="none" strike="noStrike" baseline="0" dirty="0" smtClean="0">
                <a:effectLst/>
              </a:rPr>
              <a:t>(in percent)</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Hydrocarbons (oil)</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2008</c:v>
                </c:pt>
                <c:pt idx="1">
                  <c:v>2009</c:v>
                </c:pt>
                <c:pt idx="2">
                  <c:v>2010</c:v>
                </c:pt>
                <c:pt idx="3">
                  <c:v>2011</c:v>
                </c:pt>
                <c:pt idx="4">
                  <c:v>2012</c:v>
                </c:pt>
              </c:numCache>
            </c:numRef>
          </c:cat>
          <c:val>
            <c:numRef>
              <c:f>Sheet1!$B$2:$B$6</c:f>
              <c:numCache>
                <c:formatCode>General</c:formatCode>
                <c:ptCount val="5"/>
                <c:pt idx="0">
                  <c:v>14.7</c:v>
                </c:pt>
                <c:pt idx="1">
                  <c:v>10.8</c:v>
                </c:pt>
                <c:pt idx="2">
                  <c:v>11.5</c:v>
                </c:pt>
                <c:pt idx="3">
                  <c:v>16.600000000000001</c:v>
                </c:pt>
                <c:pt idx="4">
                  <c:v>1.4</c:v>
                </c:pt>
              </c:numCache>
            </c:numRef>
          </c:val>
        </c:ser>
        <c:ser>
          <c:idx val="1"/>
          <c:order val="1"/>
          <c:tx>
            <c:strRef>
              <c:f>Sheet1!$C$1</c:f>
              <c:strCache>
                <c:ptCount val="1"/>
                <c:pt idx="0">
                  <c:v>Foodstuffs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2008</c:v>
                </c:pt>
                <c:pt idx="1">
                  <c:v>2009</c:v>
                </c:pt>
                <c:pt idx="2">
                  <c:v>2010</c:v>
                </c:pt>
                <c:pt idx="3">
                  <c:v>2011</c:v>
                </c:pt>
                <c:pt idx="4">
                  <c:v>2012</c:v>
                </c:pt>
              </c:numCache>
            </c:numRef>
          </c:cat>
          <c:val>
            <c:numRef>
              <c:f>Sheet1!$C$2:$C$6</c:f>
              <c:numCache>
                <c:formatCode>General</c:formatCode>
                <c:ptCount val="5"/>
                <c:pt idx="0">
                  <c:v>23.5</c:v>
                </c:pt>
                <c:pt idx="1">
                  <c:v>13</c:v>
                </c:pt>
                <c:pt idx="2">
                  <c:v>12.4</c:v>
                </c:pt>
                <c:pt idx="3">
                  <c:v>12.9</c:v>
                </c:pt>
                <c:pt idx="4">
                  <c:v>28.2</c:v>
                </c:pt>
              </c:numCache>
            </c:numRef>
          </c:val>
        </c:ser>
        <c:ser>
          <c:idx val="2"/>
          <c:order val="2"/>
          <c:tx>
            <c:strRef>
              <c:f>Sheet1!$D$1</c:f>
              <c:strCache>
                <c:ptCount val="1"/>
                <c:pt idx="0">
                  <c:v>Capital goods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2008</c:v>
                </c:pt>
                <c:pt idx="1">
                  <c:v>2009</c:v>
                </c:pt>
                <c:pt idx="2">
                  <c:v>2010</c:v>
                </c:pt>
                <c:pt idx="3">
                  <c:v>2011</c:v>
                </c:pt>
                <c:pt idx="4">
                  <c:v>2012</c:v>
                </c:pt>
              </c:numCache>
            </c:numRef>
          </c:cat>
          <c:val>
            <c:numRef>
              <c:f>Sheet1!$D$2:$D$6</c:f>
              <c:numCache>
                <c:formatCode>General</c:formatCode>
                <c:ptCount val="5"/>
                <c:pt idx="0">
                  <c:v>29.7</c:v>
                </c:pt>
                <c:pt idx="1">
                  <c:v>50.8</c:v>
                </c:pt>
                <c:pt idx="2">
                  <c:v>58.8</c:v>
                </c:pt>
                <c:pt idx="3">
                  <c:v>45.2</c:v>
                </c:pt>
                <c:pt idx="4">
                  <c:v>41.4</c:v>
                </c:pt>
              </c:numCache>
            </c:numRef>
          </c:val>
        </c:ser>
        <c:ser>
          <c:idx val="3"/>
          <c:order val="3"/>
          <c:tx>
            <c:strRef>
              <c:f>Sheet1!$E$1</c:f>
              <c:strCache>
                <c:ptCount val="1"/>
                <c:pt idx="0">
                  <c:v>Other Products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2008</c:v>
                </c:pt>
                <c:pt idx="1">
                  <c:v>2009</c:v>
                </c:pt>
                <c:pt idx="2">
                  <c:v>2010</c:v>
                </c:pt>
                <c:pt idx="3">
                  <c:v>2011</c:v>
                </c:pt>
                <c:pt idx="4">
                  <c:v>2012</c:v>
                </c:pt>
              </c:numCache>
            </c:numRef>
          </c:cat>
          <c:val>
            <c:numRef>
              <c:f>Sheet1!$E$2:$E$6</c:f>
              <c:numCache>
                <c:formatCode>General</c:formatCode>
                <c:ptCount val="5"/>
                <c:pt idx="0">
                  <c:v>32.1</c:v>
                </c:pt>
                <c:pt idx="1">
                  <c:v>25.4</c:v>
                </c:pt>
                <c:pt idx="2">
                  <c:v>17.3</c:v>
                </c:pt>
                <c:pt idx="3">
                  <c:v>25.3</c:v>
                </c:pt>
                <c:pt idx="4">
                  <c:v>29</c:v>
                </c:pt>
              </c:numCache>
            </c:numRef>
          </c:val>
        </c:ser>
        <c:ser>
          <c:idx val="4"/>
          <c:order val="4"/>
          <c:tx>
            <c:strRef>
              <c:f>Sheet1!$F$1</c:f>
              <c:strCache>
                <c:ptCount val="1"/>
                <c:pt idx="0">
                  <c:v>Total</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2008</c:v>
                </c:pt>
                <c:pt idx="1">
                  <c:v>2009</c:v>
                </c:pt>
                <c:pt idx="2">
                  <c:v>2010</c:v>
                </c:pt>
                <c:pt idx="3">
                  <c:v>2011</c:v>
                </c:pt>
                <c:pt idx="4">
                  <c:v>2012</c:v>
                </c:pt>
              </c:numCache>
            </c:numRef>
          </c:cat>
          <c:val>
            <c:numRef>
              <c:f>Sheet1!$F$2:$F$6</c:f>
              <c:numCache>
                <c:formatCode>General</c:formatCode>
                <c:ptCount val="5"/>
                <c:pt idx="0">
                  <c:v>100</c:v>
                </c:pt>
                <c:pt idx="1">
                  <c:v>100</c:v>
                </c:pt>
                <c:pt idx="2">
                  <c:v>99.999999999999986</c:v>
                </c:pt>
                <c:pt idx="3">
                  <c:v>100</c:v>
                </c:pt>
                <c:pt idx="4">
                  <c:v>100</c:v>
                </c:pt>
              </c:numCache>
            </c:numRef>
          </c:val>
        </c:ser>
        <c:dLbls>
          <c:showLegendKey val="0"/>
          <c:showVal val="1"/>
          <c:showCatName val="0"/>
          <c:showSerName val="0"/>
          <c:showPercent val="0"/>
          <c:showBubbleSize val="0"/>
        </c:dLbls>
        <c:gapWidth val="150"/>
        <c:shape val="box"/>
        <c:axId val="-165541696"/>
        <c:axId val="-198988576"/>
        <c:axId val="-163303488"/>
      </c:bar3DChart>
      <c:catAx>
        <c:axId val="-165541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988576"/>
        <c:crosses val="autoZero"/>
        <c:auto val="1"/>
        <c:lblAlgn val="ctr"/>
        <c:lblOffset val="100"/>
        <c:noMultiLvlLbl val="0"/>
      </c:catAx>
      <c:valAx>
        <c:axId val="-19898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41696"/>
        <c:crosses val="autoZero"/>
        <c:crossBetween val="between"/>
      </c:valAx>
      <c:serAx>
        <c:axId val="-16330348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988576"/>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C57DA2-E0A0-46CB-9D20-9724ABB912E0}" type="datetimeFigureOut">
              <a:rPr lang="en-US" smtClean="0"/>
              <a:t>4/18/2014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By M. Moutari ABDOU</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F77F09-58E9-4642-9B90-9E766CC6E33C}" type="slidenum">
              <a:rPr lang="en-US" smtClean="0"/>
              <a:t>‹#›</a:t>
            </a:fld>
            <a:endParaRPr lang="en-US"/>
          </a:p>
        </p:txBody>
      </p:sp>
    </p:spTree>
    <p:extLst>
      <p:ext uri="{BB962C8B-B14F-4D97-AF65-F5344CB8AC3E}">
        <p14:creationId xmlns:p14="http://schemas.microsoft.com/office/powerpoint/2010/main" val="755310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AC7E6-2A27-4B6B-9629-80AE7CB6C188}" type="datetimeFigureOut">
              <a:rPr lang="en-US" smtClean="0"/>
              <a:t>4/18/2014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By M. Moutari ABDOU</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77BD2-35AD-4579-B75B-01B4E1690EB6}" type="slidenum">
              <a:rPr lang="en-US" smtClean="0"/>
              <a:t>‹#›</a:t>
            </a:fld>
            <a:endParaRPr lang="en-US"/>
          </a:p>
        </p:txBody>
      </p:sp>
    </p:spTree>
    <p:extLst>
      <p:ext uri="{BB962C8B-B14F-4D97-AF65-F5344CB8AC3E}">
        <p14:creationId xmlns:p14="http://schemas.microsoft.com/office/powerpoint/2010/main" val="33556192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77BD2-35AD-4579-B75B-01B4E1690EB6}" type="slidenum">
              <a:rPr lang="en-US" smtClean="0"/>
              <a:t>1</a:t>
            </a:fld>
            <a:endParaRPr lang="en-US"/>
          </a:p>
        </p:txBody>
      </p:sp>
    </p:spTree>
    <p:extLst>
      <p:ext uri="{BB962C8B-B14F-4D97-AF65-F5344CB8AC3E}">
        <p14:creationId xmlns:p14="http://schemas.microsoft.com/office/powerpoint/2010/main" val="415634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77BD2-35AD-4579-B75B-01B4E1690EB6}" type="slidenum">
              <a:rPr lang="en-US" smtClean="0"/>
              <a:t>2</a:t>
            </a:fld>
            <a:endParaRPr lang="en-US"/>
          </a:p>
        </p:txBody>
      </p:sp>
    </p:spTree>
    <p:extLst>
      <p:ext uri="{BB962C8B-B14F-4D97-AF65-F5344CB8AC3E}">
        <p14:creationId xmlns:p14="http://schemas.microsoft.com/office/powerpoint/2010/main" val="27300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B111A1-526F-4AE8-AD7A-0A38637737C7}" type="datetime1">
              <a:rPr lang="en-US" smtClean="0"/>
              <a:t>4/18/2014</a:t>
            </a:fld>
            <a:endParaRPr lang="en-US" dirty="0"/>
          </a:p>
        </p:txBody>
      </p:sp>
      <p:sp>
        <p:nvSpPr>
          <p:cNvPr id="5"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645BB-DA27-46D6-9616-859C56FC5BDD}" type="datetime1">
              <a:rPr lang="en-US" smtClean="0"/>
              <a:t>4/18/2014</a:t>
            </a:fld>
            <a:endParaRPr lang="en-US" dirty="0"/>
          </a:p>
        </p:txBody>
      </p:sp>
      <p:sp>
        <p:nvSpPr>
          <p:cNvPr id="6" name="Footer Placeholder 5"/>
          <p:cNvSpPr>
            <a:spLocks noGrp="1"/>
          </p:cNvSpPr>
          <p:nvPr>
            <p:ph type="ftr" sz="quarter" idx="11"/>
          </p:nvPr>
        </p:nvSpPr>
        <p:spPr/>
        <p:txBody>
          <a:bodyPr/>
          <a:lstStyle/>
          <a:p>
            <a:r>
              <a:rPr lang="en-US" smtClean="0"/>
              <a:t>By M. Moutari ABDOU</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1C1C5-9537-49FA-9138-EE3C069AEFEF}" type="datetime1">
              <a:rPr lang="en-US" smtClean="0"/>
              <a:t>4/18/2014</a:t>
            </a:fld>
            <a:endParaRPr lang="en-US" dirty="0"/>
          </a:p>
        </p:txBody>
      </p:sp>
      <p:sp>
        <p:nvSpPr>
          <p:cNvPr id="5"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8F4BF-964A-4989-87BE-B30627B85B62}" type="datetime1">
              <a:rPr lang="en-US" smtClean="0"/>
              <a:t>4/18/2014</a:t>
            </a:fld>
            <a:endParaRPr lang="en-US" dirty="0"/>
          </a:p>
        </p:txBody>
      </p:sp>
      <p:sp>
        <p:nvSpPr>
          <p:cNvPr id="5"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057E0-7ABC-43DE-A557-6AE5574F89F8}" type="datetime1">
              <a:rPr lang="en-US" smtClean="0"/>
              <a:t>4/18/2014</a:t>
            </a:fld>
            <a:endParaRPr lang="en-US" dirty="0"/>
          </a:p>
        </p:txBody>
      </p:sp>
      <p:sp>
        <p:nvSpPr>
          <p:cNvPr id="5"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B64B93-2E79-47E6-9FF0-848C34FB26AA}" type="datetime1">
              <a:rPr lang="en-US" smtClean="0"/>
              <a:t>4/18/2014</a:t>
            </a:fld>
            <a:endParaRPr lang="en-US" dirty="0"/>
          </a:p>
        </p:txBody>
      </p:sp>
      <p:sp>
        <p:nvSpPr>
          <p:cNvPr id="4"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A1A7E2-7470-41FD-9B9D-2806ABA7A407}" type="datetime1">
              <a:rPr lang="en-US" smtClean="0"/>
              <a:t>4/18/2014</a:t>
            </a:fld>
            <a:endParaRPr lang="en-US" dirty="0"/>
          </a:p>
        </p:txBody>
      </p:sp>
      <p:sp>
        <p:nvSpPr>
          <p:cNvPr id="4"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48738D-6A63-4227-BED1-E81E7648AB3E}" type="datetime1">
              <a:rPr lang="en-US" smtClean="0"/>
              <a:t>4/18/2014</a:t>
            </a:fld>
            <a:endParaRPr lang="en-US" dirty="0"/>
          </a:p>
        </p:txBody>
      </p:sp>
      <p:sp>
        <p:nvSpPr>
          <p:cNvPr id="5"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3B888-A0F3-459E-98F2-E5971808861C}" type="datetime1">
              <a:rPr lang="en-US" smtClean="0"/>
              <a:t>4/18/2014</a:t>
            </a:fld>
            <a:endParaRPr lang="en-US" dirty="0"/>
          </a:p>
        </p:txBody>
      </p:sp>
      <p:sp>
        <p:nvSpPr>
          <p:cNvPr id="5"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CE41C4F-3992-4781-9799-C73C86E4E285}" type="datetime1">
              <a:rPr lang="en-US" smtClean="0"/>
              <a:t>4/18/2014</a:t>
            </a:fld>
            <a:endParaRPr lang="en-US" dirty="0"/>
          </a:p>
        </p:txBody>
      </p:sp>
      <p:sp>
        <p:nvSpPr>
          <p:cNvPr id="5"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0E22A-E6D9-489F-9E52-189C57002CA4}" type="datetime1">
              <a:rPr lang="en-US" smtClean="0"/>
              <a:t>4/18/2014</a:t>
            </a:fld>
            <a:endParaRPr lang="en-US" dirty="0"/>
          </a:p>
        </p:txBody>
      </p:sp>
      <p:sp>
        <p:nvSpPr>
          <p:cNvPr id="5" name="Footer Placeholder 4"/>
          <p:cNvSpPr>
            <a:spLocks noGrp="1"/>
          </p:cNvSpPr>
          <p:nvPr>
            <p:ph type="ftr" sz="quarter" idx="11"/>
          </p:nvPr>
        </p:nvSpPr>
        <p:spPr/>
        <p:txBody>
          <a:bodyPr/>
          <a:lstStyle/>
          <a:p>
            <a:r>
              <a:rPr lang="en-US" smtClean="0"/>
              <a:t>By M. Moutari ABDOU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D50166-B8B7-4523-A05C-BEFFDB421424}" type="datetime1">
              <a:rPr lang="en-US" smtClean="0"/>
              <a:t>4/18/2014</a:t>
            </a:fld>
            <a:endParaRPr lang="en-US" dirty="0"/>
          </a:p>
        </p:txBody>
      </p:sp>
      <p:sp>
        <p:nvSpPr>
          <p:cNvPr id="6" name="Footer Placeholder 5"/>
          <p:cNvSpPr>
            <a:spLocks noGrp="1"/>
          </p:cNvSpPr>
          <p:nvPr>
            <p:ph type="ftr" sz="quarter" idx="11"/>
          </p:nvPr>
        </p:nvSpPr>
        <p:spPr/>
        <p:txBody>
          <a:bodyPr/>
          <a:lstStyle/>
          <a:p>
            <a:r>
              <a:rPr lang="en-US" smtClean="0"/>
              <a:t>By M. Moutari ABDOU</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19F38B-F272-4B6C-99D3-E64ACEA5FC0E}" type="datetime1">
              <a:rPr lang="en-US" smtClean="0"/>
              <a:t>4/18/2014</a:t>
            </a:fld>
            <a:endParaRPr lang="en-US" dirty="0"/>
          </a:p>
        </p:txBody>
      </p:sp>
      <p:sp>
        <p:nvSpPr>
          <p:cNvPr id="8" name="Footer Placeholder 7"/>
          <p:cNvSpPr>
            <a:spLocks noGrp="1"/>
          </p:cNvSpPr>
          <p:nvPr>
            <p:ph type="ftr" sz="quarter" idx="11"/>
          </p:nvPr>
        </p:nvSpPr>
        <p:spPr/>
        <p:txBody>
          <a:bodyPr/>
          <a:lstStyle/>
          <a:p>
            <a:r>
              <a:rPr lang="en-US" smtClean="0"/>
              <a:t>By M. Moutari ABDOU</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31D6485-E68E-4BE9-9DA9-3E2F28834FFA}" type="datetime1">
              <a:rPr lang="en-US" smtClean="0"/>
              <a:t>4/18/2014</a:t>
            </a:fld>
            <a:endParaRPr lang="en-US" dirty="0"/>
          </a:p>
        </p:txBody>
      </p:sp>
      <p:sp>
        <p:nvSpPr>
          <p:cNvPr id="5" name="Footer Placeholder 3"/>
          <p:cNvSpPr>
            <a:spLocks noGrp="1"/>
          </p:cNvSpPr>
          <p:nvPr>
            <p:ph type="ftr" sz="quarter" idx="11"/>
          </p:nvPr>
        </p:nvSpPr>
        <p:spPr/>
        <p:txBody>
          <a:bodyPr/>
          <a:lstStyle/>
          <a:p>
            <a:r>
              <a:rPr lang="en-US" smtClean="0"/>
              <a:t>By M. Moutari ABDOU</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388A60-3C54-4025-AE9B-EB5E2C82E985}" type="datetime1">
              <a:rPr lang="en-US" smtClean="0"/>
              <a:t>4/18/2014</a:t>
            </a:fld>
            <a:endParaRPr lang="en-US" dirty="0"/>
          </a:p>
        </p:txBody>
      </p:sp>
      <p:sp>
        <p:nvSpPr>
          <p:cNvPr id="5" name="Footer Placeholder 2"/>
          <p:cNvSpPr>
            <a:spLocks noGrp="1"/>
          </p:cNvSpPr>
          <p:nvPr>
            <p:ph type="ftr" sz="quarter" idx="11"/>
          </p:nvPr>
        </p:nvSpPr>
        <p:spPr/>
        <p:txBody>
          <a:bodyPr/>
          <a:lstStyle/>
          <a:p>
            <a:r>
              <a:rPr lang="en-US" smtClean="0"/>
              <a:t>By M. Moutari ABDOU</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5F79E56-D613-4E4B-AD0D-08EB7F6B2651}" type="datetime1">
              <a:rPr lang="en-US" smtClean="0"/>
              <a:t>4/18/2014</a:t>
            </a:fld>
            <a:endParaRPr lang="en-US" dirty="0"/>
          </a:p>
        </p:txBody>
      </p:sp>
      <p:sp>
        <p:nvSpPr>
          <p:cNvPr id="5" name="Footer Placeholder 5"/>
          <p:cNvSpPr>
            <a:spLocks noGrp="1"/>
          </p:cNvSpPr>
          <p:nvPr>
            <p:ph type="ftr" sz="quarter" idx="11"/>
          </p:nvPr>
        </p:nvSpPr>
        <p:spPr/>
        <p:txBody>
          <a:bodyPr/>
          <a:lstStyle/>
          <a:p>
            <a:r>
              <a:rPr lang="en-US" smtClean="0"/>
              <a:t>By M. Moutari ABDOU</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9CAA1-EF8E-4645-B9B1-42ED0C6E7B8C}" type="datetime1">
              <a:rPr lang="en-US" smtClean="0"/>
              <a:t>4/18/2014</a:t>
            </a:fld>
            <a:endParaRPr lang="en-US" dirty="0"/>
          </a:p>
        </p:txBody>
      </p:sp>
      <p:sp>
        <p:nvSpPr>
          <p:cNvPr id="6" name="Footer Placeholder 5"/>
          <p:cNvSpPr>
            <a:spLocks noGrp="1"/>
          </p:cNvSpPr>
          <p:nvPr>
            <p:ph type="ftr" sz="quarter" idx="11"/>
          </p:nvPr>
        </p:nvSpPr>
        <p:spPr/>
        <p:txBody>
          <a:bodyPr/>
          <a:lstStyle/>
          <a:p>
            <a:r>
              <a:rPr lang="en-US" smtClean="0"/>
              <a:t>By M. Moutari ABDOU</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F205A1D-E615-4B80-A346-78AA718E6350}" type="datetime1">
              <a:rPr lang="en-US" smtClean="0"/>
              <a:t>4/18/2014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By M. Moutari ABDOU</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mc:Choice xmlns:p14="http://schemas.microsoft.com/office/powerpoint/2010/main" Requires="p14">
      <p:transition>
        <p14:reveal dir="r"/>
      </p:transition>
    </mc:Choice>
    <mc:Fallback>
      <p:transition>
        <p:fade/>
      </p:transition>
    </mc:Fallback>
  </mc:AlternateConten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800"/>
            <a:ext cx="10106603" cy="3329581"/>
          </a:xfrm>
        </p:spPr>
        <p:txBody>
          <a:bodyPr/>
          <a:lstStyle/>
          <a:p>
            <a:r>
              <a:rPr lang="en-US" dirty="0" smtClean="0"/>
              <a:t>INTERNATIONAL TRADE</a:t>
            </a:r>
            <a:endParaRPr lang="en-US" dirty="0"/>
          </a:p>
        </p:txBody>
      </p:sp>
      <p:sp>
        <p:nvSpPr>
          <p:cNvPr id="3" name="Subtitle 2"/>
          <p:cNvSpPr>
            <a:spLocks noGrp="1"/>
          </p:cNvSpPr>
          <p:nvPr>
            <p:ph type="subTitle" idx="1"/>
          </p:nvPr>
        </p:nvSpPr>
        <p:spPr/>
        <p:txBody>
          <a:bodyPr>
            <a:normAutofit/>
          </a:bodyPr>
          <a:lstStyle/>
          <a:p>
            <a:r>
              <a:rPr lang="en-US" sz="3600" dirty="0" smtClean="0"/>
              <a:t>Case of n</a:t>
            </a:r>
            <a:r>
              <a:rPr lang="tr-TR" sz="3600" dirty="0" err="1" smtClean="0"/>
              <a:t>iger</a:t>
            </a:r>
            <a:endParaRPr lang="en-US" sz="3600" dirty="0"/>
          </a:p>
        </p:txBody>
      </p:sp>
      <p:sp>
        <p:nvSpPr>
          <p:cNvPr id="4" name="Footer Placeholder 3"/>
          <p:cNvSpPr>
            <a:spLocks noGrp="1"/>
          </p:cNvSpPr>
          <p:nvPr>
            <p:ph type="ftr" sz="quarter" idx="11"/>
          </p:nvPr>
        </p:nvSpPr>
        <p:spPr/>
        <p:txBody>
          <a:bodyPr/>
          <a:lstStyle/>
          <a:p>
            <a:r>
              <a:rPr lang="en-US" dirty="0"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a:t>
            </a:fld>
            <a:endParaRPr lang="en-US" dirty="0"/>
          </a:p>
        </p:txBody>
      </p:sp>
      <p:sp>
        <p:nvSpPr>
          <p:cNvPr id="6" name="Subtitle 2"/>
          <p:cNvSpPr txBox="1">
            <a:spLocks/>
          </p:cNvSpPr>
          <p:nvPr/>
        </p:nvSpPr>
        <p:spPr>
          <a:xfrm>
            <a:off x="318996" y="217349"/>
            <a:ext cx="7227045" cy="243960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2800" cap="none" dirty="0" smtClean="0">
                <a:latin typeface="Times New Roman" panose="02020603050405020304" pitchFamily="18" charset="0"/>
                <a:cs typeface="Times New Roman" panose="02020603050405020304" pitchFamily="18" charset="0"/>
              </a:rPr>
              <a:t>REPUBLIC OF NIGER</a:t>
            </a:r>
          </a:p>
          <a:p>
            <a:r>
              <a:rPr lang="en-US" b="1" u="sng" cap="none" dirty="0" smtClean="0">
                <a:latin typeface="Times New Roman" panose="02020603050405020304" pitchFamily="18" charset="0"/>
                <a:cs typeface="Times New Roman" panose="02020603050405020304" pitchFamily="18" charset="0"/>
              </a:rPr>
              <a:t>Capital</a:t>
            </a:r>
            <a:r>
              <a:rPr lang="en-US" cap="none" dirty="0" smtClean="0">
                <a:latin typeface="Times New Roman" panose="02020603050405020304" pitchFamily="18" charset="0"/>
                <a:cs typeface="Times New Roman" panose="02020603050405020304" pitchFamily="18" charset="0"/>
              </a:rPr>
              <a:t>: Niamey</a:t>
            </a:r>
          </a:p>
          <a:p>
            <a:r>
              <a:rPr lang="en-US" b="1" u="sng" cap="none" dirty="0" smtClean="0">
                <a:latin typeface="Times New Roman" panose="02020603050405020304" pitchFamily="18" charset="0"/>
                <a:cs typeface="Times New Roman" panose="02020603050405020304" pitchFamily="18" charset="0"/>
              </a:rPr>
              <a:t>Population</a:t>
            </a:r>
            <a:r>
              <a:rPr lang="en-US" cap="none" dirty="0" smtClean="0">
                <a:latin typeface="Times New Roman" panose="02020603050405020304" pitchFamily="18" charset="0"/>
                <a:cs typeface="Times New Roman" panose="02020603050405020304" pitchFamily="18" charset="0"/>
              </a:rPr>
              <a:t> (2013): </a:t>
            </a:r>
            <a:r>
              <a:rPr lang="fr-FR" dirty="0"/>
              <a:t>17 138 </a:t>
            </a:r>
            <a:r>
              <a:rPr lang="fr-FR" dirty="0" smtClean="0"/>
              <a:t>707</a:t>
            </a:r>
            <a:endParaRPr lang="tr-TR" dirty="0" smtClean="0"/>
          </a:p>
          <a:p>
            <a:r>
              <a:rPr lang="en-US" b="1" u="sng" cap="none" dirty="0" smtClean="0">
                <a:latin typeface="Times New Roman" panose="02020603050405020304" pitchFamily="18" charset="0"/>
                <a:cs typeface="Times New Roman" panose="02020603050405020304" pitchFamily="18" charset="0"/>
              </a:rPr>
              <a:t>Area</a:t>
            </a:r>
            <a:r>
              <a:rPr lang="en-US" cap="none" dirty="0" smtClean="0">
                <a:latin typeface="Times New Roman" panose="02020603050405020304" pitchFamily="18" charset="0"/>
                <a:cs typeface="Times New Roman" panose="02020603050405020304" pitchFamily="18" charset="0"/>
              </a:rPr>
              <a:t>: 1 267 000</a:t>
            </a:r>
          </a:p>
          <a:p>
            <a:r>
              <a:rPr lang="en-US" b="1" u="sng" cap="none" dirty="0" smtClean="0">
                <a:latin typeface="Times New Roman" panose="02020603050405020304" pitchFamily="18" charset="0"/>
                <a:cs typeface="Times New Roman" panose="02020603050405020304" pitchFamily="18" charset="0"/>
              </a:rPr>
              <a:t>Government</a:t>
            </a:r>
            <a:r>
              <a:rPr lang="en-US" cap="none" dirty="0" smtClean="0">
                <a:latin typeface="Times New Roman" panose="02020603050405020304" pitchFamily="18" charset="0"/>
                <a:cs typeface="Times New Roman" panose="02020603050405020304" pitchFamily="18" charset="0"/>
              </a:rPr>
              <a:t>: Unitary Semi-presidential Republic</a:t>
            </a:r>
          </a:p>
          <a:p>
            <a:endParaRPr lang="en-US" cap="none" dirty="0" smtClean="0">
              <a:latin typeface="Times New Roman" panose="02020603050405020304" pitchFamily="18" charset="0"/>
              <a:cs typeface="Times New Roman" panose="02020603050405020304" pitchFamily="18" charset="0"/>
            </a:endParaRPr>
          </a:p>
          <a:p>
            <a:endParaRPr lang="en-US" cap="none" dirty="0" smtClean="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157" y="0"/>
            <a:ext cx="1852083" cy="1587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530" y="1600802"/>
            <a:ext cx="1977622" cy="1836801"/>
          </a:xfrm>
          <a:prstGeom prst="rect">
            <a:avLst/>
          </a:prstGeom>
        </p:spPr>
      </p:pic>
      <p:sp>
        <p:nvSpPr>
          <p:cNvPr id="9" name="Rectangle 8"/>
          <p:cNvSpPr/>
          <p:nvPr/>
        </p:nvSpPr>
        <p:spPr>
          <a:xfrm>
            <a:off x="6481482" y="5307595"/>
            <a:ext cx="4900721" cy="1578894"/>
          </a:xfrm>
          <a:prstGeom prst="rect">
            <a:avLst/>
          </a:prstGeom>
        </p:spPr>
        <p:txBody>
          <a:bodyPr wrap="square">
            <a:spAutoFit/>
          </a:bodyPr>
          <a:lstStyle/>
          <a:p>
            <a:pPr indent="228600" algn="ctr">
              <a:lnSpc>
                <a:spcPct val="115000"/>
              </a:lnSpc>
              <a:spcAft>
                <a:spcPts val="0"/>
              </a:spcAft>
            </a:pPr>
            <a:r>
              <a:rPr lang="tr-TR" sz="2400" dirty="0" err="1" smtClean="0">
                <a:solidFill>
                  <a:schemeClr val="accent4">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Mahamane</a:t>
            </a:r>
            <a:r>
              <a:rPr lang="tr-TR" sz="2400" dirty="0" smtClean="0">
                <a:solidFill>
                  <a:schemeClr val="accent4">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 Moutari ABDOU B.</a:t>
            </a:r>
          </a:p>
          <a:p>
            <a:pPr indent="228600" algn="ctr">
              <a:lnSpc>
                <a:spcPct val="115000"/>
              </a:lnSpc>
              <a:spcAft>
                <a:spcPts val="0"/>
              </a:spcAft>
            </a:pPr>
            <a:r>
              <a:rPr lang="tr-TR" sz="6000" dirty="0" smtClean="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20100401110</a:t>
            </a:r>
            <a:endParaRPr lang="en-US" sz="720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5022" y="175910"/>
            <a:ext cx="2221957" cy="1775012"/>
          </a:xfrm>
          <a:prstGeom prst="rect">
            <a:avLst/>
          </a:prstGeom>
        </p:spPr>
      </p:pic>
    </p:spTree>
    <p:extLst>
      <p:ext uri="{BB962C8B-B14F-4D97-AF65-F5344CB8AC3E}">
        <p14:creationId xmlns:p14="http://schemas.microsoft.com/office/powerpoint/2010/main" val="112037825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598" y="2996418"/>
            <a:ext cx="5792374" cy="386158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420" y="0"/>
            <a:ext cx="5393552" cy="29964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9" name="Rectangle 8"/>
          <p:cNvSpPr/>
          <p:nvPr/>
        </p:nvSpPr>
        <p:spPr>
          <a:xfrm>
            <a:off x="5143500" y="41693"/>
            <a:ext cx="2775119" cy="369332"/>
          </a:xfrm>
          <a:prstGeom prst="rect">
            <a:avLst/>
          </a:prstGeom>
        </p:spPr>
        <p:txBody>
          <a:bodyPr wrap="none">
            <a:spAutoFit/>
          </a:bodyPr>
          <a:lstStyle/>
          <a:p>
            <a:r>
              <a:rPr lang="tr-TR" b="1" i="1" dirty="0" smtClean="0">
                <a:solidFill>
                  <a:srgbClr val="000000"/>
                </a:solidFill>
                <a:latin typeface="Linux Libertine"/>
              </a:rPr>
              <a:t>Rice (</a:t>
            </a:r>
            <a:r>
              <a:rPr lang="fr-FR" b="1" i="1" dirty="0" err="1" smtClean="0">
                <a:solidFill>
                  <a:srgbClr val="000000"/>
                </a:solidFill>
                <a:latin typeface="Linux Libertine"/>
              </a:rPr>
              <a:t>Oryza</a:t>
            </a:r>
            <a:r>
              <a:rPr lang="fr-FR" b="1" i="1" dirty="0" smtClean="0">
                <a:solidFill>
                  <a:srgbClr val="000000"/>
                </a:solidFill>
                <a:latin typeface="Linux Libertine"/>
              </a:rPr>
              <a:t> </a:t>
            </a:r>
            <a:r>
              <a:rPr lang="fr-FR" b="1" i="1" dirty="0" err="1" smtClean="0">
                <a:solidFill>
                  <a:srgbClr val="000000"/>
                </a:solidFill>
                <a:latin typeface="Linux Libertine"/>
              </a:rPr>
              <a:t>glaberrima</a:t>
            </a:r>
            <a:r>
              <a:rPr lang="tr-TR" b="1" i="1" dirty="0" smtClean="0">
                <a:solidFill>
                  <a:srgbClr val="000000"/>
                </a:solidFill>
                <a:latin typeface="Linux Libertine"/>
              </a:rPr>
              <a:t>)</a:t>
            </a:r>
            <a:endParaRPr lang="fr-FR" b="1" i="0" dirty="0">
              <a:solidFill>
                <a:srgbClr val="000000"/>
              </a:solidFill>
              <a:effectLst/>
              <a:latin typeface="Linux Libertine"/>
            </a:endParaRPr>
          </a:p>
        </p:txBody>
      </p:sp>
      <p:sp>
        <p:nvSpPr>
          <p:cNvPr id="10" name="Rectangle 9"/>
          <p:cNvSpPr/>
          <p:nvPr/>
        </p:nvSpPr>
        <p:spPr>
          <a:xfrm>
            <a:off x="2791820" y="556607"/>
            <a:ext cx="1322363" cy="523220"/>
          </a:xfrm>
          <a:prstGeom prst="rect">
            <a:avLst/>
          </a:prstGeom>
        </p:spPr>
        <p:txBody>
          <a:bodyPr wrap="square">
            <a:spAutoFit/>
          </a:bodyPr>
          <a:lstStyle/>
          <a:p>
            <a:r>
              <a:rPr lang="fr-FR" sz="2800" b="1" dirty="0" err="1">
                <a:solidFill>
                  <a:srgbClr val="000000"/>
                </a:solidFill>
                <a:latin typeface="Linux Libertine"/>
              </a:rPr>
              <a:t>Onion</a:t>
            </a:r>
            <a:endParaRPr lang="fr-FR" sz="2800" b="1" i="0" dirty="0">
              <a:solidFill>
                <a:srgbClr val="000000"/>
              </a:solidFill>
              <a:effectLst/>
              <a:latin typeface="Linux Libertine"/>
            </a:endParaRPr>
          </a:p>
        </p:txBody>
      </p:sp>
      <p:sp>
        <p:nvSpPr>
          <p:cNvPr id="11" name="Rectangle 10"/>
          <p:cNvSpPr/>
          <p:nvPr/>
        </p:nvSpPr>
        <p:spPr>
          <a:xfrm>
            <a:off x="8520735" y="3786250"/>
            <a:ext cx="1322363" cy="523220"/>
          </a:xfrm>
          <a:prstGeom prst="rect">
            <a:avLst/>
          </a:prstGeom>
        </p:spPr>
        <p:txBody>
          <a:bodyPr wrap="square">
            <a:spAutoFit/>
          </a:bodyPr>
          <a:lstStyle/>
          <a:p>
            <a:r>
              <a:rPr lang="tr-TR" sz="2800" b="1" dirty="0" err="1" smtClean="0">
                <a:solidFill>
                  <a:srgbClr val="000000"/>
                </a:solidFill>
                <a:latin typeface="Linux Libertine"/>
              </a:rPr>
              <a:t>Coton</a:t>
            </a:r>
            <a:endParaRPr lang="fr-FR" sz="2800" b="1" i="0" dirty="0">
              <a:solidFill>
                <a:srgbClr val="000000"/>
              </a:solidFill>
              <a:effectLst/>
              <a:latin typeface="Linux Libertine"/>
            </a:endParaRPr>
          </a:p>
        </p:txBody>
      </p:sp>
    </p:spTree>
    <p:extLst>
      <p:ext uri="{BB962C8B-B14F-4D97-AF65-F5344CB8AC3E}">
        <p14:creationId xmlns:p14="http://schemas.microsoft.com/office/powerpoint/2010/main" val="245026869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rPr>
              <a:t>Fig</a:t>
            </a:r>
            <a:r>
              <a:rPr lang="tr-TR" dirty="0">
                <a:solidFill>
                  <a:schemeClr val="accent4">
                    <a:lumMod val="60000"/>
                    <a:lumOff val="40000"/>
                  </a:schemeClr>
                </a:solidFill>
              </a:rPr>
              <a:t>u</a:t>
            </a:r>
            <a:r>
              <a:rPr lang="en-US" dirty="0">
                <a:solidFill>
                  <a:schemeClr val="accent4">
                    <a:lumMod val="60000"/>
                    <a:lumOff val="40000"/>
                  </a:schemeClr>
                </a:solidFill>
              </a:rPr>
              <a:t>r</a:t>
            </a:r>
            <a:r>
              <a:rPr lang="tr-TR" dirty="0">
                <a:solidFill>
                  <a:schemeClr val="accent4">
                    <a:lumMod val="60000"/>
                    <a:lumOff val="40000"/>
                  </a:schemeClr>
                </a:solidFill>
              </a:rPr>
              <a:t>e</a:t>
            </a:r>
            <a:r>
              <a:rPr lang="en-US" dirty="0">
                <a:solidFill>
                  <a:schemeClr val="accent4">
                    <a:lumMod val="60000"/>
                    <a:lumOff val="40000"/>
                  </a:schemeClr>
                </a:solidFill>
              </a:rPr>
              <a:t>s of Niger’s Economy</a:t>
            </a:r>
            <a:endParaRPr lang="en-US" dirty="0"/>
          </a:p>
        </p:txBody>
      </p:sp>
      <p:sp>
        <p:nvSpPr>
          <p:cNvPr id="3" name="Content Placeholder 2"/>
          <p:cNvSpPr>
            <a:spLocks noGrp="1"/>
          </p:cNvSpPr>
          <p:nvPr>
            <p:ph idx="1"/>
          </p:nvPr>
        </p:nvSpPr>
        <p:spPr/>
        <p:txBody>
          <a:bodyPr/>
          <a:lstStyle/>
          <a:p>
            <a:r>
              <a:rPr lang="en-US" dirty="0"/>
              <a:t>The pilgrim locusts constitute the greatest threat to Nigerien agriculture.</a:t>
            </a:r>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3016202"/>
            <a:ext cx="5768757" cy="3841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881" y="3772292"/>
            <a:ext cx="4778173" cy="2675777"/>
          </a:xfrm>
          <a:prstGeom prst="rect">
            <a:avLst/>
          </a:prstGeom>
        </p:spPr>
      </p:pic>
    </p:spTree>
    <p:extLst>
      <p:ext uri="{BB962C8B-B14F-4D97-AF65-F5344CB8AC3E}">
        <p14:creationId xmlns:p14="http://schemas.microsoft.com/office/powerpoint/2010/main" val="1863110011"/>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375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rPr>
              <a:t>Fig</a:t>
            </a:r>
            <a:r>
              <a:rPr lang="tr-TR" dirty="0">
                <a:solidFill>
                  <a:schemeClr val="accent4">
                    <a:lumMod val="60000"/>
                    <a:lumOff val="40000"/>
                  </a:schemeClr>
                </a:solidFill>
              </a:rPr>
              <a:t>u</a:t>
            </a:r>
            <a:r>
              <a:rPr lang="en-US" dirty="0">
                <a:solidFill>
                  <a:schemeClr val="accent4">
                    <a:lumMod val="60000"/>
                    <a:lumOff val="40000"/>
                  </a:schemeClr>
                </a:solidFill>
              </a:rPr>
              <a:t>r</a:t>
            </a:r>
            <a:r>
              <a:rPr lang="tr-TR" dirty="0">
                <a:solidFill>
                  <a:schemeClr val="accent4">
                    <a:lumMod val="60000"/>
                    <a:lumOff val="40000"/>
                  </a:schemeClr>
                </a:solidFill>
              </a:rPr>
              <a:t>e</a:t>
            </a:r>
            <a:r>
              <a:rPr lang="en-US" dirty="0">
                <a:solidFill>
                  <a:schemeClr val="accent4">
                    <a:lumMod val="60000"/>
                    <a:lumOff val="40000"/>
                  </a:schemeClr>
                </a:solidFill>
              </a:rPr>
              <a:t>s of Niger’s Economy</a:t>
            </a:r>
            <a:endParaRPr lang="en-US" dirty="0"/>
          </a:p>
        </p:txBody>
      </p:sp>
      <p:sp>
        <p:nvSpPr>
          <p:cNvPr id="3" name="Content Placeholder 2"/>
          <p:cNvSpPr>
            <a:spLocks noGrp="1"/>
          </p:cNvSpPr>
          <p:nvPr>
            <p:ph idx="1"/>
          </p:nvPr>
        </p:nvSpPr>
        <p:spPr>
          <a:xfrm>
            <a:off x="1103312" y="2052918"/>
            <a:ext cx="8946541" cy="4699573"/>
          </a:xfrm>
        </p:spPr>
        <p:txBody>
          <a:bodyPr>
            <a:normAutofit/>
          </a:bodyPr>
          <a:lstStyle/>
          <a:p>
            <a:r>
              <a:rPr lang="en-GB" dirty="0" smtClean="0"/>
              <a:t>Livestock</a:t>
            </a:r>
            <a:r>
              <a:rPr lang="tr-TR" dirty="0" smtClean="0"/>
              <a:t> is </a:t>
            </a:r>
            <a:r>
              <a:rPr lang="tr-TR" dirty="0" err="1" smtClean="0"/>
              <a:t>constitute</a:t>
            </a:r>
            <a:r>
              <a:rPr lang="tr-TR" dirty="0" smtClean="0"/>
              <a:t> </a:t>
            </a:r>
            <a:r>
              <a:rPr lang="tr-TR" dirty="0" err="1" smtClean="0"/>
              <a:t>with</a:t>
            </a:r>
            <a:r>
              <a:rPr lang="tr-TR" dirty="0" smtClean="0"/>
              <a:t>:</a:t>
            </a:r>
          </a:p>
          <a:p>
            <a:r>
              <a:rPr lang="en-US" dirty="0"/>
              <a:t>bovine </a:t>
            </a:r>
            <a:r>
              <a:rPr lang="en-US" dirty="0" smtClean="0"/>
              <a:t>animal</a:t>
            </a:r>
            <a:endParaRPr lang="tr-TR" dirty="0" smtClean="0"/>
          </a:p>
          <a:p>
            <a:r>
              <a:rPr lang="en-US" dirty="0" err="1"/>
              <a:t>caprine</a:t>
            </a:r>
            <a:r>
              <a:rPr lang="en-US" dirty="0"/>
              <a:t> </a:t>
            </a:r>
            <a:r>
              <a:rPr lang="en-US" dirty="0" smtClean="0"/>
              <a:t>animal</a:t>
            </a:r>
            <a:endParaRPr lang="tr-TR" dirty="0" smtClean="0"/>
          </a:p>
          <a:p>
            <a:r>
              <a:rPr lang="en-US" dirty="0"/>
              <a:t>camels</a:t>
            </a:r>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031" y="2736380"/>
            <a:ext cx="2323687" cy="17427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42" y="3985232"/>
            <a:ext cx="4213056" cy="29190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5013" y="991469"/>
            <a:ext cx="2326546" cy="17449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7139" y="4467225"/>
            <a:ext cx="4762500" cy="23907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9705" y="2319388"/>
            <a:ext cx="3132406" cy="2349305"/>
          </a:xfrm>
          <a:prstGeom prst="rect">
            <a:avLst/>
          </a:prstGeom>
        </p:spPr>
      </p:pic>
    </p:spTree>
    <p:extLst>
      <p:ext uri="{BB962C8B-B14F-4D97-AF65-F5344CB8AC3E}">
        <p14:creationId xmlns:p14="http://schemas.microsoft.com/office/powerpoint/2010/main" val="524992548"/>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38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43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9" y="8797"/>
            <a:ext cx="9404723" cy="1400530"/>
          </a:xfrm>
        </p:spPr>
        <p:txBody>
          <a:bodyPr/>
          <a:lstStyle/>
          <a:p>
            <a:r>
              <a:rPr lang="en-US" dirty="0">
                <a:solidFill>
                  <a:schemeClr val="accent4">
                    <a:lumMod val="60000"/>
                    <a:lumOff val="40000"/>
                  </a:schemeClr>
                </a:solidFill>
              </a:rPr>
              <a:t>Fig</a:t>
            </a:r>
            <a:r>
              <a:rPr lang="tr-TR" dirty="0">
                <a:solidFill>
                  <a:schemeClr val="accent4">
                    <a:lumMod val="60000"/>
                    <a:lumOff val="40000"/>
                  </a:schemeClr>
                </a:solidFill>
              </a:rPr>
              <a:t>u</a:t>
            </a:r>
            <a:r>
              <a:rPr lang="en-US" dirty="0">
                <a:solidFill>
                  <a:schemeClr val="accent4">
                    <a:lumMod val="60000"/>
                    <a:lumOff val="40000"/>
                  </a:schemeClr>
                </a:solidFill>
              </a:rPr>
              <a:t>r</a:t>
            </a:r>
            <a:r>
              <a:rPr lang="tr-TR" dirty="0">
                <a:solidFill>
                  <a:schemeClr val="accent4">
                    <a:lumMod val="60000"/>
                    <a:lumOff val="40000"/>
                  </a:schemeClr>
                </a:solidFill>
              </a:rPr>
              <a:t>e</a:t>
            </a:r>
            <a:r>
              <a:rPr lang="en-US" dirty="0">
                <a:solidFill>
                  <a:schemeClr val="accent4">
                    <a:lumMod val="60000"/>
                    <a:lumOff val="40000"/>
                  </a:schemeClr>
                </a:solidFill>
              </a:rPr>
              <a:t>s of Niger’s Economy</a:t>
            </a:r>
            <a:endParaRPr lang="en-US" dirty="0"/>
          </a:p>
        </p:txBody>
      </p:sp>
      <p:sp>
        <p:nvSpPr>
          <p:cNvPr id="3" name="Content Placeholder 2"/>
          <p:cNvSpPr>
            <a:spLocks noGrp="1"/>
          </p:cNvSpPr>
          <p:nvPr>
            <p:ph idx="1"/>
          </p:nvPr>
        </p:nvSpPr>
        <p:spPr>
          <a:xfrm>
            <a:off x="277069" y="1063416"/>
            <a:ext cx="10075471" cy="953643"/>
          </a:xfrm>
        </p:spPr>
        <p:txBody>
          <a:bodyPr/>
          <a:lstStyle/>
          <a:p>
            <a:r>
              <a:rPr lang="en-GB" dirty="0"/>
              <a:t>Niger also has sizable reserves of oil, and oil production, refining, and exports are expected to grow significantly between 2011 and 2016.</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9" y="2239289"/>
            <a:ext cx="10304561" cy="4618711"/>
          </a:xfrm>
          <a:prstGeom prst="rect">
            <a:avLst/>
          </a:prstGeom>
        </p:spPr>
      </p:pic>
    </p:spTree>
    <p:extLst>
      <p:ext uri="{BB962C8B-B14F-4D97-AF65-F5344CB8AC3E}">
        <p14:creationId xmlns:p14="http://schemas.microsoft.com/office/powerpoint/2010/main" val="183061355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par>
                          <p:cTn id="17" fill="hold">
                            <p:stCondLst>
                              <p:cond delay="685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474"/>
            <a:ext cx="9404723" cy="1400530"/>
          </a:xfrm>
        </p:spPr>
        <p:txBody>
          <a:bodyPr/>
          <a:lstStyle/>
          <a:p>
            <a:r>
              <a:rPr lang="tr-TR" dirty="0" err="1" smtClean="0"/>
              <a:t>Niger’s</a:t>
            </a:r>
            <a:r>
              <a:rPr lang="tr-TR" dirty="0" smtClean="0"/>
              <a:t> </a:t>
            </a:r>
            <a:r>
              <a:rPr lang="tr-TR" dirty="0" err="1" smtClean="0"/>
              <a:t>Oil</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3843"/>
            <a:ext cx="8432584" cy="57341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809" y="4382464"/>
            <a:ext cx="3871191" cy="2521237"/>
          </a:xfrm>
          <a:prstGeom prst="rect">
            <a:avLst/>
          </a:prstGeom>
        </p:spPr>
      </p:pic>
    </p:spTree>
    <p:extLst>
      <p:ext uri="{BB962C8B-B14F-4D97-AF65-F5344CB8AC3E}">
        <p14:creationId xmlns:p14="http://schemas.microsoft.com/office/powerpoint/2010/main" val="142141050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121" y="1377460"/>
            <a:ext cx="3658085" cy="5495255"/>
          </a:xfrm>
          <a:prstGeom prst="rect">
            <a:avLst/>
          </a:prstGeom>
        </p:spPr>
      </p:pic>
      <p:sp>
        <p:nvSpPr>
          <p:cNvPr id="2" name="Title 1"/>
          <p:cNvSpPr>
            <a:spLocks noGrp="1"/>
          </p:cNvSpPr>
          <p:nvPr>
            <p:ph type="title"/>
          </p:nvPr>
        </p:nvSpPr>
        <p:spPr>
          <a:xfrm>
            <a:off x="0" y="-20693"/>
            <a:ext cx="9404723" cy="1400530"/>
          </a:xfrm>
        </p:spPr>
        <p:txBody>
          <a:bodyPr/>
          <a:lstStyle/>
          <a:p>
            <a:r>
              <a:rPr lang="en-US" dirty="0">
                <a:solidFill>
                  <a:schemeClr val="accent4">
                    <a:lumMod val="60000"/>
                    <a:lumOff val="40000"/>
                  </a:schemeClr>
                </a:solidFill>
              </a:rPr>
              <a:t>Fig</a:t>
            </a:r>
            <a:r>
              <a:rPr lang="tr-TR" dirty="0">
                <a:solidFill>
                  <a:schemeClr val="accent4">
                    <a:lumMod val="60000"/>
                    <a:lumOff val="40000"/>
                  </a:schemeClr>
                </a:solidFill>
              </a:rPr>
              <a:t>u</a:t>
            </a:r>
            <a:r>
              <a:rPr lang="en-US" dirty="0">
                <a:solidFill>
                  <a:schemeClr val="accent4">
                    <a:lumMod val="60000"/>
                    <a:lumOff val="40000"/>
                  </a:schemeClr>
                </a:solidFill>
              </a:rPr>
              <a:t>r</a:t>
            </a:r>
            <a:r>
              <a:rPr lang="tr-TR" dirty="0">
                <a:solidFill>
                  <a:schemeClr val="accent4">
                    <a:lumMod val="60000"/>
                    <a:lumOff val="40000"/>
                  </a:schemeClr>
                </a:solidFill>
              </a:rPr>
              <a:t>e</a:t>
            </a:r>
            <a:r>
              <a:rPr lang="en-US" dirty="0">
                <a:solidFill>
                  <a:schemeClr val="accent4">
                    <a:lumMod val="60000"/>
                    <a:lumOff val="40000"/>
                  </a:schemeClr>
                </a:solidFill>
              </a:rPr>
              <a:t>s of Niger’s Economy</a:t>
            </a:r>
            <a:endParaRPr lang="en-US" dirty="0"/>
          </a:p>
        </p:txBody>
      </p:sp>
      <p:sp>
        <p:nvSpPr>
          <p:cNvPr id="3" name="Content Placeholder 2"/>
          <p:cNvSpPr>
            <a:spLocks noGrp="1"/>
          </p:cNvSpPr>
          <p:nvPr>
            <p:ph idx="1"/>
          </p:nvPr>
        </p:nvSpPr>
        <p:spPr>
          <a:xfrm>
            <a:off x="229090" y="827177"/>
            <a:ext cx="8946541" cy="1210026"/>
          </a:xfrm>
        </p:spPr>
        <p:txBody>
          <a:bodyPr/>
          <a:lstStyle/>
          <a:p>
            <a:r>
              <a:rPr lang="en-US" dirty="0" smtClean="0"/>
              <a:t>Niger </a:t>
            </a:r>
            <a:r>
              <a:rPr lang="en-US" dirty="0"/>
              <a:t>shares a common currency, the CFA franc, and a common central bank, the Central Bank of West African States (BCEAO), with seven other members of the West African Monetary Union. </a:t>
            </a:r>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29" y="1944212"/>
            <a:ext cx="4502430" cy="45024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535" y="3730880"/>
            <a:ext cx="4455586" cy="31411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535" y="1794401"/>
            <a:ext cx="3899877" cy="214908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5386" y="5337194"/>
            <a:ext cx="2726658" cy="1534874"/>
          </a:xfrm>
          <a:prstGeom prst="rect">
            <a:avLst/>
          </a:prstGeom>
        </p:spPr>
      </p:pic>
    </p:spTree>
    <p:extLst>
      <p:ext uri="{BB962C8B-B14F-4D97-AF65-F5344CB8AC3E}">
        <p14:creationId xmlns:p14="http://schemas.microsoft.com/office/powerpoint/2010/main" val="3424299541"/>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1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 tmFilter="0,0; .5, 1; 1, 1"/>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rPr>
              <a:t>Fig</a:t>
            </a:r>
            <a:r>
              <a:rPr lang="tr-TR" dirty="0">
                <a:solidFill>
                  <a:schemeClr val="accent4">
                    <a:lumMod val="60000"/>
                    <a:lumOff val="40000"/>
                  </a:schemeClr>
                </a:solidFill>
              </a:rPr>
              <a:t>u</a:t>
            </a:r>
            <a:r>
              <a:rPr lang="en-US" dirty="0">
                <a:solidFill>
                  <a:schemeClr val="accent4">
                    <a:lumMod val="60000"/>
                    <a:lumOff val="40000"/>
                  </a:schemeClr>
                </a:solidFill>
              </a:rPr>
              <a:t>r</a:t>
            </a:r>
            <a:r>
              <a:rPr lang="tr-TR" dirty="0">
                <a:solidFill>
                  <a:schemeClr val="accent4">
                    <a:lumMod val="60000"/>
                    <a:lumOff val="40000"/>
                  </a:schemeClr>
                </a:solidFill>
              </a:rPr>
              <a:t>e</a:t>
            </a:r>
            <a:r>
              <a:rPr lang="en-US" dirty="0">
                <a:solidFill>
                  <a:schemeClr val="accent4">
                    <a:lumMod val="60000"/>
                    <a:lumOff val="40000"/>
                  </a:schemeClr>
                </a:solidFill>
              </a:rPr>
              <a:t>s of Niger’s Economy</a:t>
            </a:r>
            <a:endParaRPr lang="en-US" dirty="0"/>
          </a:p>
        </p:txBody>
      </p:sp>
      <p:sp>
        <p:nvSpPr>
          <p:cNvPr id="3" name="Content Placeholder 2"/>
          <p:cNvSpPr>
            <a:spLocks noGrp="1"/>
          </p:cNvSpPr>
          <p:nvPr>
            <p:ph idx="1"/>
          </p:nvPr>
        </p:nvSpPr>
        <p:spPr/>
        <p:txBody>
          <a:bodyPr/>
          <a:lstStyle/>
          <a:p>
            <a:r>
              <a:rPr lang="en-US" b="1" dirty="0" smtClean="0"/>
              <a:t>GDP</a:t>
            </a:r>
            <a:r>
              <a:rPr lang="en-US" b="1" dirty="0"/>
              <a:t>: </a:t>
            </a:r>
            <a:r>
              <a:rPr lang="en-US" i="1" dirty="0"/>
              <a:t>Purchasing power parity: </a:t>
            </a:r>
            <a:r>
              <a:rPr lang="fr-FR" dirty="0"/>
              <a:t>$13.98 billion (2013 est.)</a:t>
            </a:r>
            <a:endParaRPr lang="en-US" dirty="0"/>
          </a:p>
          <a:p>
            <a:r>
              <a:rPr lang="tr-TR" i="1" dirty="0" smtClean="0"/>
              <a:t>          </a:t>
            </a:r>
            <a:r>
              <a:rPr lang="en-US" i="1" dirty="0" smtClean="0"/>
              <a:t>Official </a:t>
            </a:r>
            <a:r>
              <a:rPr lang="en-US" i="1" dirty="0"/>
              <a:t>exchange rate: </a:t>
            </a:r>
            <a:r>
              <a:rPr lang="fr-FR" dirty="0"/>
              <a:t>$7.304 billion (2013 est.)</a:t>
            </a:r>
            <a:endParaRPr lang="en-US" dirty="0"/>
          </a:p>
          <a:p>
            <a:r>
              <a:rPr lang="en-US" b="1" dirty="0"/>
              <a:t>GDP - real growth rate: </a:t>
            </a:r>
            <a:r>
              <a:rPr lang="fr-FR" dirty="0"/>
              <a:t>6.2% (2013 est</a:t>
            </a:r>
            <a:r>
              <a:rPr lang="fr-FR" dirty="0" smtClean="0"/>
              <a:t>.)</a:t>
            </a:r>
            <a:endParaRPr lang="tr-TR" dirty="0" smtClean="0"/>
          </a:p>
          <a:p>
            <a:r>
              <a:rPr lang="tr-TR" dirty="0"/>
              <a:t> </a:t>
            </a:r>
            <a:r>
              <a:rPr lang="tr-TR" dirty="0" smtClean="0"/>
              <a:t>                                      </a:t>
            </a:r>
            <a:r>
              <a:rPr lang="en-US" dirty="0" smtClean="0"/>
              <a:t>11.2</a:t>
            </a:r>
            <a:r>
              <a:rPr lang="en-US" dirty="0"/>
              <a:t>% (2012 est.); </a:t>
            </a:r>
          </a:p>
          <a:p>
            <a:r>
              <a:rPr lang="it-IT" b="1" dirty="0"/>
              <a:t>GDP per capita: </a:t>
            </a:r>
            <a:r>
              <a:rPr lang="it-IT" dirty="0"/>
              <a:t>$800 (2012 est.) </a:t>
            </a:r>
          </a:p>
          <a:p>
            <a:r>
              <a:rPr lang="fr-FR" b="1" dirty="0"/>
              <a:t>Inflation rate (consumer </a:t>
            </a:r>
            <a:r>
              <a:rPr lang="fr-FR" b="1" dirty="0" err="1"/>
              <a:t>prices</a:t>
            </a:r>
            <a:r>
              <a:rPr lang="fr-FR" b="1" dirty="0"/>
              <a:t>): </a:t>
            </a:r>
            <a:r>
              <a:rPr lang="fr-FR" dirty="0"/>
              <a:t>0.5% (2012 est.); 2.9% (2011 est.) </a:t>
            </a:r>
          </a:p>
          <a:p>
            <a:r>
              <a:rPr lang="en-US" b="1" dirty="0"/>
              <a:t>Investment Rate: </a:t>
            </a:r>
            <a:r>
              <a:rPr lang="en-US" dirty="0"/>
              <a:t>34% </a:t>
            </a:r>
          </a:p>
          <a:p>
            <a:r>
              <a:rPr lang="fr-FR" b="1" dirty="0" err="1"/>
              <a:t>Current</a:t>
            </a:r>
            <a:r>
              <a:rPr lang="fr-FR" b="1" dirty="0"/>
              <a:t> </a:t>
            </a:r>
            <a:r>
              <a:rPr lang="fr-FR" b="1" dirty="0" err="1"/>
              <a:t>Account</a:t>
            </a:r>
            <a:r>
              <a:rPr lang="fr-FR" b="1" dirty="0"/>
              <a:t> balance: </a:t>
            </a:r>
            <a:r>
              <a:rPr lang="fr-FR" dirty="0"/>
              <a:t>-$1.628 billion (2012 est.); -$1.697 billion (2011 est.) </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67983593"/>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2"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1"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grpId="0" nodeType="clickEffect">
                                  <p:stCondLst>
                                    <p:cond delay="0"/>
                                  </p:stCondLst>
                                  <p:iterate type="lt">
                                    <p:tmPct val="10000"/>
                                  </p:iterate>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70"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3">
                                            <p:txEl>
                                              <p:pRg st="7" end="7"/>
                                            </p:txEl>
                                          </p:spTgt>
                                        </p:tgtEl>
                                        <p:attrNameLst>
                                          <p:attrName>style.visibility</p:attrName>
                                        </p:attrNameLst>
                                      </p:cBhvr>
                                      <p:to>
                                        <p:strVal val="visible"/>
                                      </p:to>
                                    </p:set>
                                    <p:anim calcmode="lin" valueType="num">
                                      <p:cBhvr>
                                        <p:cTn id="77"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9"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5" y="0"/>
            <a:ext cx="9516189" cy="6858000"/>
          </a:xfrm>
          <a:prstGeom prst="rect">
            <a:avLst/>
          </a:prstGeom>
        </p:spPr>
      </p:pic>
      <p:sp>
        <p:nvSpPr>
          <p:cNvPr id="9" name="Title 1"/>
          <p:cNvSpPr>
            <a:spLocks noGrp="1"/>
          </p:cNvSpPr>
          <p:nvPr>
            <p:ph type="title"/>
          </p:nvPr>
        </p:nvSpPr>
        <p:spPr>
          <a:xfrm>
            <a:off x="9484064" y="4290647"/>
            <a:ext cx="2707936" cy="2377439"/>
          </a:xfrm>
        </p:spPr>
        <p:txBody>
          <a:bodyPr/>
          <a:lstStyle/>
          <a:p>
            <a:r>
              <a:rPr lang="tr-TR" sz="2400" dirty="0" err="1" smtClean="0">
                <a:solidFill>
                  <a:schemeClr val="accent4">
                    <a:lumMod val="60000"/>
                    <a:lumOff val="40000"/>
                  </a:schemeClr>
                </a:solidFill>
              </a:rPr>
              <a:t>Situation</a:t>
            </a:r>
            <a:r>
              <a:rPr lang="tr-TR" sz="2400" dirty="0" smtClean="0">
                <a:solidFill>
                  <a:schemeClr val="accent4">
                    <a:lumMod val="60000"/>
                    <a:lumOff val="40000"/>
                  </a:schemeClr>
                </a:solidFill>
              </a:rPr>
              <a:t> of GDP </a:t>
            </a:r>
            <a:r>
              <a:rPr lang="tr-TR" sz="2400" dirty="0" err="1" smtClean="0">
                <a:solidFill>
                  <a:schemeClr val="accent4">
                    <a:lumMod val="60000"/>
                    <a:lumOff val="40000"/>
                  </a:schemeClr>
                </a:solidFill>
              </a:rPr>
              <a:t>per</a:t>
            </a:r>
            <a:r>
              <a:rPr lang="tr-TR" sz="2400" dirty="0" smtClean="0">
                <a:solidFill>
                  <a:schemeClr val="accent4">
                    <a:lumMod val="60000"/>
                    <a:lumOff val="40000"/>
                  </a:schemeClr>
                </a:solidFill>
              </a:rPr>
              <a:t> </a:t>
            </a:r>
            <a:r>
              <a:rPr lang="tr-TR" sz="2400" dirty="0" err="1" smtClean="0">
                <a:solidFill>
                  <a:schemeClr val="accent4">
                    <a:lumMod val="60000"/>
                    <a:lumOff val="40000"/>
                  </a:schemeClr>
                </a:solidFill>
              </a:rPr>
              <a:t>capita</a:t>
            </a:r>
            <a:r>
              <a:rPr lang="tr-TR" sz="2400" dirty="0" smtClean="0">
                <a:solidFill>
                  <a:schemeClr val="accent4">
                    <a:lumMod val="60000"/>
                    <a:lumOff val="40000"/>
                  </a:schemeClr>
                </a:solidFill>
              </a:rPr>
              <a:t> (PPP in US $) of </a:t>
            </a:r>
            <a:r>
              <a:rPr lang="tr-TR" sz="2400" dirty="0" err="1" smtClean="0">
                <a:solidFill>
                  <a:schemeClr val="accent4">
                    <a:lumMod val="60000"/>
                    <a:lumOff val="40000"/>
                  </a:schemeClr>
                </a:solidFill>
              </a:rPr>
              <a:t>Niger</a:t>
            </a:r>
            <a:r>
              <a:rPr lang="tr-TR" sz="2400" dirty="0">
                <a:solidFill>
                  <a:schemeClr val="accent4">
                    <a:lumMod val="60000"/>
                    <a:lumOff val="40000"/>
                  </a:schemeClr>
                </a:solidFill>
              </a:rPr>
              <a:t> </a:t>
            </a:r>
            <a:r>
              <a:rPr lang="tr-TR" sz="2400" dirty="0" err="1" smtClean="0">
                <a:solidFill>
                  <a:schemeClr val="accent4">
                    <a:lumMod val="60000"/>
                    <a:lumOff val="40000"/>
                  </a:schemeClr>
                </a:solidFill>
              </a:rPr>
              <a:t>and</a:t>
            </a:r>
            <a:r>
              <a:rPr lang="tr-TR" sz="2400" dirty="0" smtClean="0">
                <a:solidFill>
                  <a:schemeClr val="accent4">
                    <a:lumMod val="60000"/>
                    <a:lumOff val="40000"/>
                  </a:schemeClr>
                </a:solidFill>
              </a:rPr>
              <a:t> </a:t>
            </a:r>
            <a:r>
              <a:rPr lang="tr-TR" sz="2400" dirty="0" err="1" smtClean="0">
                <a:solidFill>
                  <a:schemeClr val="accent4">
                    <a:lumMod val="60000"/>
                    <a:lumOff val="40000"/>
                  </a:schemeClr>
                </a:solidFill>
              </a:rPr>
              <a:t>comparison</a:t>
            </a:r>
            <a:r>
              <a:rPr lang="tr-TR" sz="2400" dirty="0" smtClean="0">
                <a:solidFill>
                  <a:schemeClr val="accent4">
                    <a:lumMod val="60000"/>
                    <a:lumOff val="40000"/>
                  </a:schemeClr>
                </a:solidFill>
              </a:rPr>
              <a:t> </a:t>
            </a:r>
            <a:r>
              <a:rPr lang="tr-TR" sz="2400" dirty="0" err="1" smtClean="0">
                <a:solidFill>
                  <a:schemeClr val="accent4">
                    <a:lumMod val="60000"/>
                    <a:lumOff val="40000"/>
                  </a:schemeClr>
                </a:solidFill>
              </a:rPr>
              <a:t>to</a:t>
            </a:r>
            <a:r>
              <a:rPr lang="tr-TR" sz="2400" dirty="0" smtClean="0">
                <a:solidFill>
                  <a:schemeClr val="accent4">
                    <a:lumMod val="60000"/>
                    <a:lumOff val="40000"/>
                  </a:schemeClr>
                </a:solidFill>
              </a:rPr>
              <a:t> West </a:t>
            </a:r>
            <a:r>
              <a:rPr lang="tr-TR" sz="2400" dirty="0" err="1" smtClean="0">
                <a:solidFill>
                  <a:schemeClr val="accent4">
                    <a:lumMod val="60000"/>
                    <a:lumOff val="40000"/>
                  </a:schemeClr>
                </a:solidFill>
              </a:rPr>
              <a:t>african’s</a:t>
            </a:r>
            <a:r>
              <a:rPr lang="tr-TR" sz="2400" dirty="0" smtClean="0">
                <a:solidFill>
                  <a:schemeClr val="accent4">
                    <a:lumMod val="60000"/>
                    <a:lumOff val="40000"/>
                  </a:schemeClr>
                </a:solidFill>
              </a:rPr>
              <a:t> GDP (2000-2008)</a:t>
            </a:r>
            <a:endParaRPr lang="en-US" sz="2400" dirty="0"/>
          </a:p>
        </p:txBody>
      </p:sp>
    </p:spTree>
    <p:extLst>
      <p:ext uri="{BB962C8B-B14F-4D97-AF65-F5344CB8AC3E}">
        <p14:creationId xmlns:p14="http://schemas.microsoft.com/office/powerpoint/2010/main" val="976335934"/>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455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rPr>
              <a:t>Fig</a:t>
            </a:r>
            <a:r>
              <a:rPr lang="tr-TR" dirty="0">
                <a:solidFill>
                  <a:schemeClr val="accent4">
                    <a:lumMod val="60000"/>
                    <a:lumOff val="40000"/>
                  </a:schemeClr>
                </a:solidFill>
              </a:rPr>
              <a:t>u</a:t>
            </a:r>
            <a:r>
              <a:rPr lang="en-US" dirty="0">
                <a:solidFill>
                  <a:schemeClr val="accent4">
                    <a:lumMod val="60000"/>
                    <a:lumOff val="40000"/>
                  </a:schemeClr>
                </a:solidFill>
              </a:rPr>
              <a:t>r</a:t>
            </a:r>
            <a:r>
              <a:rPr lang="tr-TR" dirty="0">
                <a:solidFill>
                  <a:schemeClr val="accent4">
                    <a:lumMod val="60000"/>
                    <a:lumOff val="40000"/>
                  </a:schemeClr>
                </a:solidFill>
              </a:rPr>
              <a:t>e</a:t>
            </a:r>
            <a:r>
              <a:rPr lang="en-US" dirty="0">
                <a:solidFill>
                  <a:schemeClr val="accent4">
                    <a:lumMod val="60000"/>
                    <a:lumOff val="40000"/>
                  </a:schemeClr>
                </a:solidFill>
              </a:rPr>
              <a:t>s of Niger’s Economy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904673"/>
              </p:ext>
            </p:extLst>
          </p:nvPr>
        </p:nvGraphicFramePr>
        <p:xfrm>
          <a:off x="126609" y="1237957"/>
          <a:ext cx="10225930" cy="5444197"/>
        </p:xfrm>
        <a:graphic>
          <a:graphicData uri="http://schemas.openxmlformats.org/drawingml/2006/table">
            <a:tbl>
              <a:tblPr/>
              <a:tblGrid>
                <a:gridCol w="4591741"/>
                <a:gridCol w="868707"/>
                <a:gridCol w="1588494"/>
                <a:gridCol w="1588494"/>
                <a:gridCol w="1588494"/>
              </a:tblGrid>
              <a:tr h="691441">
                <a:tc gridSpan="5">
                  <a:txBody>
                    <a:bodyPr/>
                    <a:lstStyle/>
                    <a:p>
                      <a:pPr algn="ctr" fontAlgn="b"/>
                      <a:r>
                        <a:rPr lang="fr-FR" sz="4000" b="1" i="0" u="none" strike="noStrike" dirty="0" err="1" smtClean="0">
                          <a:solidFill>
                            <a:srgbClr val="FFFFFF"/>
                          </a:solidFill>
                          <a:effectLst/>
                          <a:latin typeface="Times New Roman" panose="02020603050405020304" pitchFamily="18" charset="0"/>
                        </a:rPr>
                        <a:t>Macroeconomic</a:t>
                      </a:r>
                      <a:r>
                        <a:rPr lang="fr-FR" sz="4000" b="1" i="0" u="none" strike="noStrike" dirty="0" smtClean="0">
                          <a:solidFill>
                            <a:srgbClr val="FFFFFF"/>
                          </a:solidFill>
                          <a:effectLst/>
                          <a:latin typeface="Times New Roman" panose="02020603050405020304" pitchFamily="18" charset="0"/>
                        </a:rPr>
                        <a:t> </a:t>
                      </a:r>
                      <a:r>
                        <a:rPr lang="fr-FR" sz="4000" b="1" i="0" u="none" strike="noStrike" dirty="0" err="1">
                          <a:solidFill>
                            <a:srgbClr val="FFFFFF"/>
                          </a:solidFill>
                          <a:effectLst/>
                          <a:latin typeface="Times New Roman" panose="02020603050405020304" pitchFamily="18" charset="0"/>
                        </a:rPr>
                        <a:t>Indicators</a:t>
                      </a:r>
                      <a:endParaRPr lang="fr-FR" sz="4000" b="1" i="0" u="none" strike="noStrike" dirty="0">
                        <a:solidFill>
                          <a:srgbClr val="FFFFFF"/>
                        </a:solidFill>
                        <a:effectLst/>
                        <a:latin typeface="Times New Roman" panose="02020603050405020304" pitchFamily="18" charset="0"/>
                      </a:endParaRPr>
                    </a:p>
                  </a:txBody>
                  <a:tcPr marL="9525" marR="9525" marT="9525" marB="0" anchor="b">
                    <a:lnL>
                      <a:noFill/>
                    </a:lnL>
                    <a:lnR>
                      <a:noFill/>
                    </a:lnR>
                    <a:lnT>
                      <a:noFill/>
                    </a:lnT>
                    <a:lnB>
                      <a:noFill/>
                    </a:lnB>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5051">
                <a:tc>
                  <a:txBody>
                    <a:bodyPr/>
                    <a:lstStyle/>
                    <a:p>
                      <a:pPr algn="l" fontAlgn="b"/>
                      <a:r>
                        <a:rPr lang="fr-FR" sz="1100" b="1"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400" b="1" i="0" u="none" strike="noStrike">
                          <a:solidFill>
                            <a:srgbClr val="000000"/>
                          </a:solidFill>
                          <a:effectLst/>
                          <a:latin typeface="Times New Roman" panose="02020603050405020304" pitchFamily="18" charset="0"/>
                        </a:rPr>
                        <a:t>2011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400" b="1" i="0" u="none" strike="noStrike" dirty="0">
                          <a:solidFill>
                            <a:srgbClr val="000000"/>
                          </a:solidFill>
                          <a:effectLst/>
                          <a:latin typeface="Times New Roman" panose="02020603050405020304" pitchFamily="18" charset="0"/>
                        </a:rPr>
                        <a:t>2012(e)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400" b="1" i="0" u="none" strike="noStrike">
                          <a:solidFill>
                            <a:srgbClr val="000000"/>
                          </a:solidFill>
                          <a:effectLst/>
                          <a:latin typeface="Times New Roman" panose="02020603050405020304" pitchFamily="18" charset="0"/>
                        </a:rPr>
                        <a:t>2013(p)</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400" b="1" i="0" u="none" strike="noStrike">
                          <a:solidFill>
                            <a:srgbClr val="000000"/>
                          </a:solidFill>
                          <a:effectLst/>
                          <a:latin typeface="Times New Roman" panose="02020603050405020304" pitchFamily="18" charset="0"/>
                        </a:rPr>
                        <a:t>2014(p)</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618659">
                <a:tc>
                  <a:txBody>
                    <a:bodyPr/>
                    <a:lstStyle/>
                    <a:p>
                      <a:pPr algn="l" fontAlgn="b"/>
                      <a:r>
                        <a:rPr lang="fr-FR" sz="1400" b="0" i="0" u="none" strike="noStrike">
                          <a:solidFill>
                            <a:srgbClr val="000000"/>
                          </a:solidFill>
                          <a:effectLst/>
                          <a:latin typeface="Times New Roman" panose="02020603050405020304" pitchFamily="18" charset="0"/>
                        </a:rPr>
                        <a:t>Real GDP Growth</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2,1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13,1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5,5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6,5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618659">
                <a:tc>
                  <a:txBody>
                    <a:bodyPr/>
                    <a:lstStyle/>
                    <a:p>
                      <a:pPr algn="l" fontAlgn="b"/>
                      <a:r>
                        <a:rPr lang="en-US" sz="1400" b="0" i="0" u="none" strike="noStrike">
                          <a:solidFill>
                            <a:srgbClr val="000000"/>
                          </a:solidFill>
                          <a:effectLst/>
                          <a:latin typeface="Times New Roman" panose="02020603050405020304" pitchFamily="18" charset="0"/>
                        </a:rPr>
                        <a:t>Real GDP per capita growth</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-1,4</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9,6</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FFFFF"/>
                    </a:solidFill>
                  </a:tcPr>
                </a:tc>
              </a:tr>
              <a:tr h="618659">
                <a:tc>
                  <a:txBody>
                    <a:bodyPr/>
                    <a:lstStyle/>
                    <a:p>
                      <a:pPr algn="l" fontAlgn="b"/>
                      <a:r>
                        <a:rPr lang="fr-FR" sz="1400" b="0" i="0" u="none" strike="noStrike">
                          <a:solidFill>
                            <a:srgbClr val="000000"/>
                          </a:solidFill>
                          <a:effectLst/>
                          <a:latin typeface="Times New Roman" panose="02020603050405020304" pitchFamily="18" charset="0"/>
                        </a:rPr>
                        <a:t>CPI inflation</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2,9</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3,9</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dirty="0">
                          <a:solidFill>
                            <a:srgbClr val="000000"/>
                          </a:solidFill>
                          <a:effectLst/>
                          <a:latin typeface="Times New Roman" panose="02020603050405020304" pitchFamily="18" charset="0"/>
                        </a:rPr>
                        <a:t>1,8</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1,4</a:t>
                      </a:r>
                    </a:p>
                  </a:txBody>
                  <a:tcPr marL="9525" marR="9525" marT="9525" marB="0" anchor="b">
                    <a:lnL>
                      <a:noFill/>
                    </a:lnL>
                    <a:lnR>
                      <a:noFill/>
                    </a:lnR>
                    <a:lnT>
                      <a:noFill/>
                    </a:lnT>
                    <a:lnB>
                      <a:noFill/>
                    </a:lnB>
                    <a:solidFill>
                      <a:srgbClr val="FFFFFF"/>
                    </a:solidFill>
                  </a:tcPr>
                </a:tc>
              </a:tr>
              <a:tr h="618659">
                <a:tc>
                  <a:txBody>
                    <a:bodyPr/>
                    <a:lstStyle/>
                    <a:p>
                      <a:pPr algn="l" fontAlgn="b"/>
                      <a:r>
                        <a:rPr lang="fr-FR" sz="1400" b="0" i="0" u="none" strike="noStrike">
                          <a:solidFill>
                            <a:srgbClr val="000000"/>
                          </a:solidFill>
                          <a:effectLst/>
                          <a:latin typeface="Times New Roman" panose="02020603050405020304" pitchFamily="18" charset="0"/>
                        </a:rPr>
                        <a:t>Budget balance % GDP</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-6,8</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-2,8</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-2,5</a:t>
                      </a:r>
                    </a:p>
                  </a:txBody>
                  <a:tcPr marL="9525" marR="9525" marT="9525" marB="0" anchor="b">
                    <a:lnL>
                      <a:noFill/>
                    </a:lnL>
                    <a:lnR>
                      <a:noFill/>
                    </a:lnR>
                    <a:lnT>
                      <a:noFill/>
                    </a:lnT>
                    <a:lnB>
                      <a:noFill/>
                    </a:lnB>
                    <a:solidFill>
                      <a:srgbClr val="FFFFFF"/>
                    </a:solidFill>
                  </a:tcPr>
                </a:tc>
              </a:tr>
              <a:tr h="655051">
                <a:tc>
                  <a:txBody>
                    <a:bodyPr/>
                    <a:lstStyle/>
                    <a:p>
                      <a:pPr algn="l" fontAlgn="b"/>
                      <a:r>
                        <a:rPr lang="fr-FR" sz="1400" b="0" i="0" u="none" strike="noStrike">
                          <a:solidFill>
                            <a:srgbClr val="000000"/>
                          </a:solidFill>
                          <a:effectLst/>
                          <a:latin typeface="Times New Roman" panose="02020603050405020304" pitchFamily="18" charset="0"/>
                        </a:rPr>
                        <a:t>Current account balance  % GDP</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-22,7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400" b="0" i="0" u="none" strike="noStrike" dirty="0">
                          <a:solidFill>
                            <a:srgbClr val="000000"/>
                          </a:solidFill>
                          <a:effectLst/>
                          <a:latin typeface="Times New Roman" panose="02020603050405020304" pitchFamily="18" charset="0"/>
                        </a:rPr>
                        <a:t>-22,7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-21,5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400" b="0" i="0" u="none" strike="noStrike">
                          <a:solidFill>
                            <a:srgbClr val="000000"/>
                          </a:solidFill>
                          <a:effectLst/>
                          <a:latin typeface="Times New Roman" panose="02020603050405020304" pitchFamily="18" charset="0"/>
                        </a:rPr>
                        <a:t>-17,8</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968018">
                <a:tc gridSpan="5">
                  <a:txBody>
                    <a:bodyPr/>
                    <a:lstStyle/>
                    <a:p>
                      <a:pPr algn="l" fontAlgn="t"/>
                      <a:r>
                        <a:rPr lang="en-US" sz="1600" b="0" i="0" u="sng" strike="noStrike" dirty="0">
                          <a:solidFill>
                            <a:srgbClr val="000000"/>
                          </a:solidFill>
                          <a:effectLst/>
                          <a:latin typeface="Times New Roman" panose="02020603050405020304" pitchFamily="18" charset="0"/>
                        </a:rPr>
                        <a:t>Source</a:t>
                      </a:r>
                      <a:r>
                        <a:rPr lang="en-US" sz="1600" b="0" i="0" u="none" strike="noStrike" dirty="0">
                          <a:solidFill>
                            <a:srgbClr val="000000"/>
                          </a:solidFill>
                          <a:effectLst/>
                          <a:latin typeface="Times New Roman" panose="02020603050405020304" pitchFamily="18" charset="0"/>
                        </a:rPr>
                        <a:t>: </a:t>
                      </a:r>
                      <a:r>
                        <a:rPr lang="tr-TR" sz="1600" b="0" i="0" u="none" strike="noStrike" dirty="0" err="1" smtClean="0">
                          <a:solidFill>
                            <a:srgbClr val="000000"/>
                          </a:solidFill>
                          <a:effectLst/>
                          <a:latin typeface="Times New Roman" panose="02020603050405020304" pitchFamily="18" charset="0"/>
                        </a:rPr>
                        <a:t>African</a:t>
                      </a:r>
                      <a:r>
                        <a:rPr lang="tr-TR" sz="1600" b="0" i="0" u="none" strike="noStrike" dirty="0" smtClean="0">
                          <a:solidFill>
                            <a:srgbClr val="000000"/>
                          </a:solidFill>
                          <a:effectLst/>
                          <a:latin typeface="Times New Roman" panose="02020603050405020304" pitchFamily="18" charset="0"/>
                        </a:rPr>
                        <a:t> </a:t>
                      </a:r>
                      <a:r>
                        <a:rPr lang="tr-TR" sz="1600" b="0" i="0" u="none" strike="noStrike" dirty="0" err="1" smtClean="0">
                          <a:solidFill>
                            <a:srgbClr val="000000"/>
                          </a:solidFill>
                          <a:effectLst/>
                          <a:latin typeface="Times New Roman" panose="02020603050405020304" pitchFamily="18" charset="0"/>
                        </a:rPr>
                        <a:t>Economic</a:t>
                      </a:r>
                      <a:r>
                        <a:rPr lang="tr-TR" sz="1600" b="0" i="0" u="none" strike="noStrike" dirty="0" smtClean="0">
                          <a:solidFill>
                            <a:srgbClr val="000000"/>
                          </a:solidFill>
                          <a:effectLst/>
                          <a:latin typeface="Times New Roman" panose="02020603050405020304" pitchFamily="18" charset="0"/>
                        </a:rPr>
                        <a:t> Outlook</a:t>
                      </a:r>
                      <a:r>
                        <a:rPr lang="tr-TR" sz="1600" b="0" i="0" u="none" strike="noStrike" baseline="0" dirty="0" smtClean="0">
                          <a:solidFill>
                            <a:srgbClr val="000000"/>
                          </a:solidFill>
                          <a:effectLst/>
                          <a:latin typeface="Times New Roman" panose="02020603050405020304" pitchFamily="18" charset="0"/>
                        </a:rPr>
                        <a:t> (</a:t>
                      </a:r>
                      <a:r>
                        <a:rPr lang="en-US" sz="1600" b="0" i="0" u="none" strike="noStrike" dirty="0" smtClean="0">
                          <a:solidFill>
                            <a:srgbClr val="000000"/>
                          </a:solidFill>
                          <a:effectLst/>
                          <a:latin typeface="Times New Roman" panose="02020603050405020304" pitchFamily="18" charset="0"/>
                        </a:rPr>
                        <a:t>Data </a:t>
                      </a:r>
                      <a:r>
                        <a:rPr lang="en-US" sz="1600" b="0" i="0" u="none" strike="noStrike" dirty="0">
                          <a:solidFill>
                            <a:srgbClr val="000000"/>
                          </a:solidFill>
                          <a:effectLst/>
                          <a:latin typeface="Times New Roman" panose="02020603050405020304" pitchFamily="18" charset="0"/>
                        </a:rPr>
                        <a:t>from Domestic </a:t>
                      </a:r>
                      <a:r>
                        <a:rPr lang="en-US" sz="1600" b="0" i="0" u="none" strike="noStrike" dirty="0" smtClean="0">
                          <a:solidFill>
                            <a:srgbClr val="000000"/>
                          </a:solidFill>
                          <a:effectLst/>
                          <a:latin typeface="Times New Roman" panose="02020603050405020304" pitchFamily="18" charset="0"/>
                        </a:rPr>
                        <a:t>authorities</a:t>
                      </a:r>
                      <a:r>
                        <a:rPr lang="tr-TR" sz="1600" b="0" i="0" u="none" strike="noStrike" dirty="0" smtClean="0">
                          <a:solidFill>
                            <a:srgbClr val="000000"/>
                          </a:solidFill>
                          <a:effectLst/>
                          <a:latin typeface="Times New Roman" panose="02020603050405020304" pitchFamily="18" charset="0"/>
                        </a:rPr>
                        <a:t>)</a:t>
                      </a:r>
                      <a:r>
                        <a:rPr lang="en-US" sz="1600" b="0" i="0" u="none" strike="noStrike" dirty="0" smtClean="0">
                          <a:solidFill>
                            <a:srgbClr val="000000"/>
                          </a:solidFill>
                          <a:effectLst/>
                          <a:latin typeface="Times New Roman" panose="02020603050405020304" pitchFamily="18" charset="0"/>
                        </a:rPr>
                        <a:t>; </a:t>
                      </a:r>
                      <a:r>
                        <a:rPr lang="en-US" sz="1600" b="0" i="0" u="none" strike="noStrike" dirty="0">
                          <a:solidFill>
                            <a:srgbClr val="000000"/>
                          </a:solidFill>
                          <a:effectLst/>
                          <a:latin typeface="Times New Roman" panose="02020603050405020304" pitchFamily="18" charset="0"/>
                        </a:rPr>
                        <a:t>estimates (e) and prediction (p) based on authors' calculations.</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460925251"/>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a:t>
            </a:r>
            <a:r>
              <a:rPr lang="tr-TR" dirty="0"/>
              <a:t>u</a:t>
            </a:r>
            <a:r>
              <a:rPr lang="en-US" dirty="0"/>
              <a:t>r</a:t>
            </a:r>
            <a:r>
              <a:rPr lang="tr-TR" dirty="0"/>
              <a:t>e</a:t>
            </a:r>
            <a:r>
              <a:rPr lang="en-US" dirty="0"/>
              <a:t>s of Niger’s Economy</a:t>
            </a:r>
            <a:endParaRPr lang="tr-TR"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80133536"/>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695615"/>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INTRODUCTION</a:t>
            </a:r>
            <a:endParaRPr lang="en-US" dirty="0"/>
          </a:p>
        </p:txBody>
      </p:sp>
      <p:sp>
        <p:nvSpPr>
          <p:cNvPr id="3" name="Content Placeholder 2"/>
          <p:cNvSpPr>
            <a:spLocks noGrp="1"/>
          </p:cNvSpPr>
          <p:nvPr>
            <p:ph idx="1"/>
          </p:nvPr>
        </p:nvSpPr>
        <p:spPr>
          <a:xfrm>
            <a:off x="1103312" y="1613648"/>
            <a:ext cx="8946541" cy="4634752"/>
          </a:xfrm>
        </p:spPr>
        <p:txBody>
          <a:bodyPr>
            <a:normAutofit/>
          </a:bodyPr>
          <a:lstStyle/>
          <a:p>
            <a:r>
              <a:rPr lang="en-US" sz="2400" dirty="0" smtClean="0"/>
              <a:t>International trade is the exchange of capital, goods, and services across international borders or territories. International trade is also a branch of economics, which, together with international finance, forms the larger branch of international economics.</a:t>
            </a:r>
          </a:p>
          <a:p>
            <a:r>
              <a:rPr lang="en-US" sz="2400" dirty="0" smtClean="0"/>
              <a:t>Throughout this work we will explain the brief overview of Niger’s Economy;</a:t>
            </a:r>
          </a:p>
          <a:p>
            <a:r>
              <a:rPr lang="en-US" sz="2400" dirty="0" smtClean="0"/>
              <a:t>The situation of Niger’s Foreign Trade;</a:t>
            </a:r>
          </a:p>
          <a:p>
            <a:r>
              <a:rPr lang="en-US" sz="2400" dirty="0" smtClean="0"/>
              <a:t>And the regional and Bilateral relations.</a:t>
            </a:r>
            <a:endParaRPr lang="en-US" sz="2400" dirty="0"/>
          </a:p>
        </p:txBody>
      </p:sp>
      <p:sp>
        <p:nvSpPr>
          <p:cNvPr id="4" name="Footer Placeholder 3"/>
          <p:cNvSpPr>
            <a:spLocks noGrp="1"/>
          </p:cNvSpPr>
          <p:nvPr>
            <p:ph type="ftr" sz="quarter" idx="11"/>
          </p:nvPr>
        </p:nvSpPr>
        <p:spPr/>
        <p:txBody>
          <a:bodyPr/>
          <a:lstStyle/>
          <a:p>
            <a:r>
              <a:rPr lang="en-US" dirty="0"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08460498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1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1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1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5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1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1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1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50" tmFilter="0,0; .5, 1; 1, 1"/>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1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1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a:t>
            </a:r>
            <a:r>
              <a:rPr lang="tr-TR" dirty="0"/>
              <a:t>u</a:t>
            </a:r>
            <a:r>
              <a:rPr lang="en-US" dirty="0"/>
              <a:t>r</a:t>
            </a:r>
            <a:r>
              <a:rPr lang="tr-TR" dirty="0"/>
              <a:t>e</a:t>
            </a:r>
            <a:r>
              <a:rPr lang="en-US" dirty="0"/>
              <a:t>s of Niger’s Economy</a:t>
            </a:r>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20</a:t>
            </a:fld>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810917160"/>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9162251"/>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a:t>
            </a:r>
            <a:r>
              <a:rPr lang="tr-TR" dirty="0"/>
              <a:t>u</a:t>
            </a:r>
            <a:r>
              <a:rPr lang="en-US" dirty="0"/>
              <a:t>r</a:t>
            </a:r>
            <a:r>
              <a:rPr lang="tr-TR" dirty="0"/>
              <a:t>e</a:t>
            </a:r>
            <a:r>
              <a:rPr lang="en-US" dirty="0"/>
              <a:t>s of Niger’s Economy</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900020538"/>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06595110"/>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08" y="3377698"/>
            <a:ext cx="9890589" cy="2080568"/>
          </a:xfrm>
        </p:spPr>
        <p:txBody>
          <a:bodyPr/>
          <a:lstStyle/>
          <a:p>
            <a:r>
              <a:rPr lang="en-US" dirty="0"/>
              <a:t>Un</a:t>
            </a:r>
            <a:r>
              <a:rPr lang="tr-TR" dirty="0"/>
              <a:t>der</a:t>
            </a:r>
            <a:r>
              <a:rPr lang="en-US" dirty="0"/>
              <a:t>development and interventions of International institutions in Niger </a:t>
            </a:r>
            <a:br>
              <a:rPr lang="en-US" dirty="0"/>
            </a:b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653478181"/>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NIGER, IMF AND WORLD BANK</a:t>
            </a:r>
            <a:endParaRPr lang="en-US" dirty="0"/>
          </a:p>
        </p:txBody>
      </p:sp>
      <p:sp>
        <p:nvSpPr>
          <p:cNvPr id="3" name="Content Placeholder 2"/>
          <p:cNvSpPr>
            <a:spLocks noGrp="1"/>
          </p:cNvSpPr>
          <p:nvPr>
            <p:ph idx="1"/>
          </p:nvPr>
        </p:nvSpPr>
        <p:spPr/>
        <p:txBody>
          <a:bodyPr/>
          <a:lstStyle/>
          <a:p>
            <a:r>
              <a:rPr lang="en-US" dirty="0" smtClean="0"/>
              <a:t>Niger has a very low Human Developments Index and is one of very poor country in the World. This situation is due to the politic instabilities and geographic situation of the country.</a:t>
            </a:r>
          </a:p>
          <a:p>
            <a:r>
              <a:rPr lang="en-US" dirty="0" smtClean="0"/>
              <a:t>Although IMF and World Bank financially assist Niger, their efforts are greatly insufficient regarding to the financial assistances they have provided to Asian and European countries just after the Second World War until today.</a:t>
            </a:r>
          </a:p>
          <a:p>
            <a:r>
              <a:rPr lang="en-US" dirty="0" smtClean="0"/>
              <a:t>The fact that the insufficiency of financial assistances that IMF provided to African countries throughout the history Show</a:t>
            </a:r>
            <a:r>
              <a:rPr lang="tr-TR" dirty="0" smtClean="0"/>
              <a:t>s</a:t>
            </a:r>
            <a:r>
              <a:rPr lang="en-US" dirty="0" smtClean="0"/>
              <a:t> us that there is a serious marginalization inside the IMF.</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652506405"/>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NIGER AND IMF</a:t>
            </a:r>
            <a:endParaRPr lang="en-US" dirty="0"/>
          </a:p>
        </p:txBody>
      </p:sp>
      <p:sp>
        <p:nvSpPr>
          <p:cNvPr id="3" name="Content Placeholder 2"/>
          <p:cNvSpPr>
            <a:spLocks noGrp="1"/>
          </p:cNvSpPr>
          <p:nvPr>
            <p:ph idx="1"/>
          </p:nvPr>
        </p:nvSpPr>
        <p:spPr>
          <a:xfrm>
            <a:off x="1103312" y="1447800"/>
            <a:ext cx="8946541" cy="4800599"/>
          </a:xfrm>
        </p:spPr>
        <p:txBody>
          <a:bodyPr>
            <a:normAutofit/>
          </a:bodyPr>
          <a:lstStyle/>
          <a:p>
            <a:r>
              <a:rPr lang="en-US" dirty="0" smtClean="0"/>
              <a:t>In </a:t>
            </a:r>
            <a:r>
              <a:rPr lang="en-US" dirty="0"/>
              <a:t>December 2005, Niger received 100% multilateral debt relief from the IMF, which translated into the forgiveness of approximately US$86 million in debts to the IMF, excluding the remaining assistance under </a:t>
            </a:r>
            <a:r>
              <a:rPr lang="en-US" dirty="0" smtClean="0"/>
              <a:t>HIPC</a:t>
            </a:r>
            <a:r>
              <a:rPr lang="tr-TR" dirty="0" smtClean="0"/>
              <a:t> (</a:t>
            </a:r>
            <a:r>
              <a:rPr lang="en-GB" dirty="0"/>
              <a:t>Highly Indebted Poor </a:t>
            </a:r>
            <a:r>
              <a:rPr lang="en-GB" dirty="0" smtClean="0"/>
              <a:t>Countries</a:t>
            </a:r>
            <a:r>
              <a:rPr lang="tr-TR" dirty="0" smtClean="0"/>
              <a:t>)</a:t>
            </a:r>
            <a:endParaRPr lang="en-US" dirty="0"/>
          </a:p>
          <a:p>
            <a:r>
              <a:rPr lang="en-US" dirty="0"/>
              <a:t>The economy was hurt when the international community cut off non-humanitarian aid in response to TANDJA's moves to extend his term </a:t>
            </a:r>
            <a:r>
              <a:rPr lang="en-US" dirty="0" smtClean="0"/>
              <a:t>as </a:t>
            </a:r>
            <a:r>
              <a:rPr lang="en-US" dirty="0"/>
              <a:t>president. </a:t>
            </a:r>
            <a:endParaRPr lang="tr-TR" dirty="0" smtClean="0"/>
          </a:p>
          <a:p>
            <a:r>
              <a:rPr lang="en-US" dirty="0" smtClean="0"/>
              <a:t>Nearly </a:t>
            </a:r>
            <a:r>
              <a:rPr lang="en-US" dirty="0"/>
              <a:t>half of the government's budget is derived from foreign donor resources. Future growth may be sustained by exploitation of oil, gold, coal, and other mineral resources. </a:t>
            </a:r>
            <a:endParaRPr lang="tr-TR" dirty="0" smtClean="0"/>
          </a:p>
          <a:p>
            <a:r>
              <a:rPr lang="en-US" dirty="0" smtClean="0"/>
              <a:t>The </a:t>
            </a:r>
            <a:r>
              <a:rPr lang="en-US" dirty="0"/>
              <a:t>government, however, has made efforts to secure a new three-year extended credit facility with the IMF following the one that completed in 2011. </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415862823"/>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r>
              <a:rPr lang="tr-TR" dirty="0" smtClean="0"/>
              <a:t>NIGER AND WORLD BANK</a:t>
            </a:r>
            <a:endParaRPr lang="en-US" dirty="0"/>
          </a:p>
        </p:txBody>
      </p:sp>
      <p:sp>
        <p:nvSpPr>
          <p:cNvPr id="3" name="Content Placeholder 2"/>
          <p:cNvSpPr>
            <a:spLocks noGrp="1"/>
          </p:cNvSpPr>
          <p:nvPr>
            <p:ph idx="1"/>
          </p:nvPr>
        </p:nvSpPr>
        <p:spPr/>
        <p:txBody>
          <a:bodyPr/>
          <a:lstStyle/>
          <a:p>
            <a:r>
              <a:rPr lang="en-US" dirty="0"/>
              <a:t>The World Bank supports projects in water, rural development, HIV/AIDS, education, health, natural disaster management, and emergency food security</a:t>
            </a:r>
            <a:r>
              <a:rPr lang="en-US" dirty="0" smtClean="0"/>
              <a:t>.</a:t>
            </a:r>
            <a:endParaRPr lang="tr-TR" dirty="0" smtClean="0"/>
          </a:p>
          <a:p>
            <a:r>
              <a:rPr lang="tr-TR" dirty="0" smtClean="0"/>
              <a:t>But in </a:t>
            </a:r>
            <a:r>
              <a:rPr lang="tr-TR" dirty="0" err="1" smtClean="0"/>
              <a:t>Niger</a:t>
            </a:r>
            <a:r>
              <a:rPr lang="tr-TR" dirty="0" smtClean="0"/>
              <a:t> it </a:t>
            </a:r>
            <a:r>
              <a:rPr lang="tr-TR" dirty="0" err="1" smtClean="0"/>
              <a:t>mustly</a:t>
            </a:r>
            <a:r>
              <a:rPr lang="tr-TR" dirty="0" smtClean="0"/>
              <a:t> </a:t>
            </a:r>
            <a:r>
              <a:rPr lang="tr-TR" dirty="0" err="1" smtClean="0"/>
              <a:t>support</a:t>
            </a:r>
            <a:r>
              <a:rPr lang="tr-TR" dirty="0" smtClean="0"/>
              <a:t> </a:t>
            </a:r>
            <a:r>
              <a:rPr lang="tr-TR" dirty="0" err="1" smtClean="0"/>
              <a:t>the</a:t>
            </a:r>
            <a:r>
              <a:rPr lang="tr-TR" dirty="0" smtClean="0"/>
              <a:t> </a:t>
            </a:r>
            <a:r>
              <a:rPr lang="tr-TR" dirty="0" err="1" smtClean="0"/>
              <a:t>emergency</a:t>
            </a:r>
            <a:r>
              <a:rPr lang="tr-TR" dirty="0" smtClean="0"/>
              <a:t> </a:t>
            </a:r>
            <a:r>
              <a:rPr lang="tr-TR" dirty="0" err="1" smtClean="0"/>
              <a:t>food</a:t>
            </a:r>
            <a:r>
              <a:rPr lang="tr-TR" dirty="0" smtClean="0"/>
              <a:t> </a:t>
            </a:r>
            <a:r>
              <a:rPr lang="tr-TR" dirty="0" err="1" smtClean="0"/>
              <a:t>security</a:t>
            </a:r>
            <a:r>
              <a:rPr lang="tr-TR" dirty="0" smtClean="0"/>
              <a:t>.</a:t>
            </a:r>
          </a:p>
          <a:p>
            <a:r>
              <a:rPr lang="tr-TR" dirty="0" err="1" smtClean="0"/>
              <a:t>According</a:t>
            </a:r>
            <a:r>
              <a:rPr lang="tr-TR" dirty="0" smtClean="0"/>
              <a:t> </a:t>
            </a:r>
            <a:r>
              <a:rPr lang="tr-TR" dirty="0" err="1" smtClean="0"/>
              <a:t>to</a:t>
            </a:r>
            <a:r>
              <a:rPr lang="tr-TR" dirty="0" smtClean="0"/>
              <a:t> </a:t>
            </a:r>
            <a:r>
              <a:rPr lang="tr-TR" dirty="0" err="1" smtClean="0"/>
              <a:t>Niger</a:t>
            </a:r>
            <a:r>
              <a:rPr lang="tr-TR" dirty="0" smtClean="0"/>
              <a:t> </a:t>
            </a:r>
            <a:r>
              <a:rPr lang="tr-TR" dirty="0" err="1" smtClean="0"/>
              <a:t>Statistics</a:t>
            </a:r>
            <a:r>
              <a:rPr lang="tr-TR" dirty="0" smtClean="0"/>
              <a:t> </a:t>
            </a:r>
            <a:r>
              <a:rPr lang="tr-TR" dirty="0" err="1" smtClean="0"/>
              <a:t>Institute’s</a:t>
            </a:r>
            <a:r>
              <a:rPr lang="tr-TR" dirty="0" smtClean="0"/>
              <a:t> </a:t>
            </a:r>
            <a:r>
              <a:rPr lang="tr-TR" dirty="0" err="1" smtClean="0"/>
              <a:t>report</a:t>
            </a:r>
            <a:r>
              <a:rPr lang="tr-TR" dirty="0" smtClean="0"/>
              <a:t>, </a:t>
            </a:r>
            <a:r>
              <a:rPr lang="en-US" dirty="0" smtClean="0"/>
              <a:t>the </a:t>
            </a:r>
            <a:r>
              <a:rPr lang="en-US" dirty="0"/>
              <a:t>World Bank </a:t>
            </a:r>
            <a:r>
              <a:rPr lang="en-US" dirty="0" smtClean="0"/>
              <a:t>refuse</a:t>
            </a:r>
            <a:r>
              <a:rPr lang="tr-TR" dirty="0" smtClean="0"/>
              <a:t>s</a:t>
            </a:r>
            <a:r>
              <a:rPr lang="en-US" dirty="0" smtClean="0"/>
              <a:t> </a:t>
            </a:r>
            <a:r>
              <a:rPr lang="en-US" dirty="0"/>
              <a:t>to </a:t>
            </a:r>
            <a:r>
              <a:rPr lang="en-US" dirty="0" smtClean="0"/>
              <a:t>grant</a:t>
            </a:r>
            <a:r>
              <a:rPr lang="tr-TR" dirty="0" smtClean="0"/>
              <a:t> </a:t>
            </a:r>
            <a:r>
              <a:rPr lang="tr-TR" dirty="0" err="1" smtClean="0"/>
              <a:t>loans</a:t>
            </a:r>
            <a:r>
              <a:rPr lang="en-US" dirty="0" smtClean="0"/>
              <a:t> </a:t>
            </a:r>
            <a:r>
              <a:rPr lang="tr-TR" dirty="0" err="1" smtClean="0"/>
              <a:t>to</a:t>
            </a:r>
            <a:r>
              <a:rPr lang="tr-TR" dirty="0" smtClean="0"/>
              <a:t> </a:t>
            </a:r>
            <a:r>
              <a:rPr lang="tr-TR" dirty="0" err="1" smtClean="0"/>
              <a:t>Niger</a:t>
            </a:r>
            <a:r>
              <a:rPr lang="tr-TR" dirty="0" smtClean="0"/>
              <a:t> </a:t>
            </a:r>
            <a:r>
              <a:rPr lang="en-US" dirty="0" smtClean="0"/>
              <a:t>for </a:t>
            </a:r>
            <a:r>
              <a:rPr lang="tr-TR" dirty="0" err="1" smtClean="0"/>
              <a:t>education</a:t>
            </a:r>
            <a:r>
              <a:rPr lang="tr-TR" dirty="0" smtClean="0"/>
              <a:t> </a:t>
            </a:r>
            <a:r>
              <a:rPr lang="tr-TR" dirty="0" err="1" smtClean="0"/>
              <a:t>and</a:t>
            </a:r>
            <a:r>
              <a:rPr lang="tr-TR" dirty="0" smtClean="0"/>
              <a:t> </a:t>
            </a:r>
            <a:r>
              <a:rPr lang="en-US" dirty="0" smtClean="0"/>
              <a:t>infrastructure</a:t>
            </a:r>
            <a:r>
              <a:rPr lang="tr-TR" dirty="0" smtClean="0"/>
              <a:t>s</a:t>
            </a:r>
            <a:r>
              <a:rPr lang="en-US" dirty="0" smtClean="0"/>
              <a:t> investments</a:t>
            </a:r>
            <a:r>
              <a:rPr lang="tr-TR" dirty="0" smtClean="0"/>
              <a:t>.</a:t>
            </a:r>
          </a:p>
          <a:p>
            <a:r>
              <a:rPr lang="tr-TR" dirty="0" smtClean="0"/>
              <a:t>50% of </a:t>
            </a:r>
            <a:r>
              <a:rPr lang="tr-TR" dirty="0" err="1" smtClean="0"/>
              <a:t>loans</a:t>
            </a:r>
            <a:r>
              <a:rPr lang="tr-TR" dirty="0" smtClean="0"/>
              <a:t> </a:t>
            </a:r>
            <a:r>
              <a:rPr lang="tr-TR" dirty="0" err="1" smtClean="0"/>
              <a:t>are</a:t>
            </a:r>
            <a:r>
              <a:rPr lang="tr-TR" dirty="0" smtClean="0"/>
              <a:t> </a:t>
            </a:r>
            <a:r>
              <a:rPr lang="tr-TR" dirty="0" err="1" smtClean="0"/>
              <a:t>for</a:t>
            </a:r>
            <a:r>
              <a:rPr lang="tr-TR" dirty="0"/>
              <a:t> </a:t>
            </a:r>
            <a:r>
              <a:rPr lang="tr-TR" dirty="0" err="1" smtClean="0"/>
              <a:t>food</a:t>
            </a:r>
            <a:r>
              <a:rPr lang="tr-TR" dirty="0" smtClean="0"/>
              <a:t> </a:t>
            </a:r>
            <a:r>
              <a:rPr lang="tr-TR" dirty="0" err="1" smtClean="0"/>
              <a:t>security</a:t>
            </a:r>
            <a:r>
              <a:rPr lang="tr-TR" dirty="0" smtClean="0"/>
              <a:t>, 25% </a:t>
            </a:r>
            <a:r>
              <a:rPr lang="tr-TR" dirty="0" err="1" smtClean="0"/>
              <a:t>Health</a:t>
            </a:r>
            <a:r>
              <a:rPr lang="tr-TR" dirty="0" smtClean="0"/>
              <a:t> </a:t>
            </a:r>
            <a:r>
              <a:rPr lang="tr-TR" dirty="0" err="1" smtClean="0"/>
              <a:t>and</a:t>
            </a:r>
            <a:r>
              <a:rPr lang="tr-TR" dirty="0" smtClean="0"/>
              <a:t> </a:t>
            </a:r>
            <a:r>
              <a:rPr lang="tr-TR" dirty="0" err="1" smtClean="0"/>
              <a:t>education</a:t>
            </a:r>
            <a:r>
              <a:rPr lang="tr-TR" dirty="0" smtClean="0"/>
              <a:t> </a:t>
            </a:r>
            <a:r>
              <a:rPr lang="tr-TR" dirty="0" err="1" smtClean="0"/>
              <a:t>and</a:t>
            </a:r>
            <a:r>
              <a:rPr lang="tr-TR" dirty="0" smtClean="0"/>
              <a:t> </a:t>
            </a:r>
            <a:r>
              <a:rPr lang="tr-TR" dirty="0" err="1" smtClean="0"/>
              <a:t>so</a:t>
            </a:r>
            <a:r>
              <a:rPr lang="tr-TR" dirty="0" smtClean="0"/>
              <a:t> on. But </a:t>
            </a:r>
            <a:r>
              <a:rPr lang="tr-TR" dirty="0" err="1" smtClean="0"/>
              <a:t>they</a:t>
            </a:r>
            <a:r>
              <a:rPr lang="tr-TR" dirty="0" smtClean="0"/>
              <a:t> </a:t>
            </a:r>
            <a:r>
              <a:rPr lang="tr-TR" dirty="0" err="1" smtClean="0"/>
              <a:t>can’t</a:t>
            </a:r>
            <a:r>
              <a:rPr lang="tr-TR" dirty="0" smtClean="0"/>
              <a:t> </a:t>
            </a:r>
            <a:r>
              <a:rPr lang="tr-TR" dirty="0" err="1" smtClean="0"/>
              <a:t>remember</a:t>
            </a:r>
            <a:r>
              <a:rPr lang="tr-TR" dirty="0" smtClean="0"/>
              <a:t> </a:t>
            </a:r>
            <a:r>
              <a:rPr lang="tr-TR" dirty="0" err="1" smtClean="0"/>
              <a:t>that</a:t>
            </a:r>
            <a:r>
              <a:rPr lang="tr-TR" dirty="0" smtClean="0"/>
              <a:t> </a:t>
            </a:r>
            <a:r>
              <a:rPr lang="tr-TR" dirty="0" err="1" smtClean="0"/>
              <a:t>the</a:t>
            </a:r>
            <a:r>
              <a:rPr lang="tr-TR" dirty="0" smtClean="0"/>
              <a:t> </a:t>
            </a:r>
            <a:r>
              <a:rPr lang="tr-TR" dirty="0" err="1" smtClean="0"/>
              <a:t>only</a:t>
            </a:r>
            <a:r>
              <a:rPr lang="tr-TR" dirty="0" smtClean="0"/>
              <a:t> problem </a:t>
            </a:r>
            <a:r>
              <a:rPr lang="tr-TR" dirty="0" err="1" smtClean="0"/>
              <a:t>that</a:t>
            </a:r>
            <a:r>
              <a:rPr lang="tr-TR" dirty="0" smtClean="0"/>
              <a:t> </a:t>
            </a:r>
            <a:r>
              <a:rPr lang="tr-TR" dirty="0" err="1" smtClean="0"/>
              <a:t>Niger</a:t>
            </a:r>
            <a:r>
              <a:rPr lang="tr-TR" dirty="0" smtClean="0"/>
              <a:t> has is </a:t>
            </a:r>
            <a:r>
              <a:rPr lang="tr-TR" dirty="0" err="1" smtClean="0"/>
              <a:t>the</a:t>
            </a:r>
            <a:r>
              <a:rPr lang="tr-TR" dirty="0" smtClean="0"/>
              <a:t> </a:t>
            </a:r>
            <a:r>
              <a:rPr lang="tr-TR" dirty="0" err="1" smtClean="0"/>
              <a:t>lack</a:t>
            </a:r>
            <a:r>
              <a:rPr lang="tr-TR" dirty="0" smtClean="0"/>
              <a:t> of </a:t>
            </a:r>
            <a:r>
              <a:rPr lang="tr-TR" dirty="0" err="1" smtClean="0"/>
              <a:t>investments</a:t>
            </a:r>
            <a:r>
              <a:rPr lang="tr-TR" dirty="0" smtClean="0"/>
              <a:t>.</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437984936"/>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3238500"/>
            <a:ext cx="9197584" cy="1538880"/>
          </a:xfrm>
        </p:spPr>
        <p:txBody>
          <a:bodyPr/>
          <a:lstStyle/>
          <a:p>
            <a:pPr lvl="0"/>
            <a:r>
              <a:rPr lang="en-GB" sz="5400" b="1" dirty="0"/>
              <a:t>FOREIGN TRADE OF NIGER</a:t>
            </a:r>
            <a:endParaRPr lang="en-US" sz="5400" dirty="0"/>
          </a:p>
        </p:txBody>
      </p:sp>
      <p:sp>
        <p:nvSpPr>
          <p:cNvPr id="3" name="Text Placeholder 2"/>
          <p:cNvSpPr>
            <a:spLocks noGrp="1"/>
          </p:cNvSpPr>
          <p:nvPr>
            <p:ph type="body" idx="1"/>
          </p:nvPr>
        </p:nvSpPr>
        <p:spPr/>
        <p:txBody>
          <a:bodyPr>
            <a:noAutofit/>
          </a:bodyPr>
          <a:lstStyle/>
          <a:p>
            <a:pPr marL="342900" indent="-342900">
              <a:buFont typeface="Arial" panose="020B0604020202020204" pitchFamily="34" charset="0"/>
              <a:buChar char="•"/>
            </a:pPr>
            <a:r>
              <a:rPr lang="en-GB" dirty="0"/>
              <a:t>Overview of </a:t>
            </a:r>
            <a:r>
              <a:rPr lang="en-GB" dirty="0" smtClean="0"/>
              <a:t>Niger</a:t>
            </a:r>
            <a:r>
              <a:rPr lang="tr-TR" dirty="0" smtClean="0"/>
              <a:t>’s</a:t>
            </a:r>
            <a:r>
              <a:rPr lang="en-GB" dirty="0" smtClean="0"/>
              <a:t> </a:t>
            </a:r>
            <a:r>
              <a:rPr lang="en-GB" dirty="0"/>
              <a:t>Foreign </a:t>
            </a:r>
            <a:r>
              <a:rPr lang="en-GB" dirty="0" smtClean="0"/>
              <a:t>Trade</a:t>
            </a:r>
            <a:r>
              <a:rPr lang="tr-TR" dirty="0" smtClean="0"/>
              <a:t> (</a:t>
            </a:r>
            <a:r>
              <a:rPr lang="tr-TR" dirty="0" err="1" smtClean="0"/>
              <a:t>Exports</a:t>
            </a:r>
            <a:r>
              <a:rPr lang="tr-TR" dirty="0" smtClean="0"/>
              <a:t>/</a:t>
            </a:r>
            <a:r>
              <a:rPr lang="tr-TR" dirty="0" err="1" smtClean="0"/>
              <a:t>Imports</a:t>
            </a:r>
            <a:r>
              <a:rPr lang="tr-TR" dirty="0" smtClean="0"/>
              <a:t>)</a:t>
            </a:r>
          </a:p>
          <a:p>
            <a:pPr marL="342900" indent="-342900">
              <a:buFont typeface="Arial" panose="020B0604020202020204" pitchFamily="34" charset="0"/>
              <a:buChar char="•"/>
            </a:pPr>
            <a:r>
              <a:rPr lang="en-GB" dirty="0"/>
              <a:t>Analysis of Balance of Payments</a:t>
            </a:r>
            <a:endParaRPr lang="en-US" dirty="0"/>
          </a:p>
        </p:txBody>
      </p:sp>
      <p:sp>
        <p:nvSpPr>
          <p:cNvPr id="4" name="Footer Placeholder 3"/>
          <p:cNvSpPr>
            <a:spLocks noGrp="1"/>
          </p:cNvSpPr>
          <p:nvPr>
            <p:ph type="ftr" sz="quarter" idx="11"/>
          </p:nvPr>
        </p:nvSpPr>
        <p:spPr/>
        <p:txBody>
          <a:bodyPr/>
          <a:lstStyle/>
          <a:p>
            <a:r>
              <a:rPr lang="en-US" dirty="0"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10" y="719057"/>
            <a:ext cx="5532374" cy="242647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157" y="457285"/>
            <a:ext cx="4607005" cy="3209547"/>
          </a:xfrm>
          <a:prstGeom prst="rect">
            <a:avLst/>
          </a:prstGeom>
        </p:spPr>
      </p:pic>
    </p:spTree>
    <p:extLst>
      <p:ext uri="{BB962C8B-B14F-4D97-AF65-F5344CB8AC3E}">
        <p14:creationId xmlns:p14="http://schemas.microsoft.com/office/powerpoint/2010/main" val="108697527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a:t>
            </a:r>
            <a:r>
              <a:rPr lang="en-GB" dirty="0" smtClean="0"/>
              <a:t>Niger</a:t>
            </a:r>
            <a:r>
              <a:rPr lang="tr-TR" dirty="0" smtClean="0"/>
              <a:t>’s</a:t>
            </a:r>
            <a:r>
              <a:rPr lang="en-GB" dirty="0" smtClean="0"/>
              <a:t> </a:t>
            </a:r>
            <a:r>
              <a:rPr lang="en-GB" dirty="0"/>
              <a:t>Foreign Trade</a:t>
            </a:r>
            <a:endParaRPr lang="tr-TR" dirty="0"/>
          </a:p>
        </p:txBody>
      </p:sp>
      <p:sp>
        <p:nvSpPr>
          <p:cNvPr id="3" name="Content Placeholder 2"/>
          <p:cNvSpPr>
            <a:spLocks noGrp="1"/>
          </p:cNvSpPr>
          <p:nvPr>
            <p:ph idx="1"/>
          </p:nvPr>
        </p:nvSpPr>
        <p:spPr/>
        <p:txBody>
          <a:bodyPr/>
          <a:lstStyle/>
          <a:p>
            <a:r>
              <a:rPr lang="en-US" dirty="0" smtClean="0"/>
              <a:t>A </a:t>
            </a:r>
            <a:r>
              <a:rPr lang="en-US" dirty="0"/>
              <a:t>country’s Foreign Trade is characterized by importation and exportations of goods and services. </a:t>
            </a:r>
          </a:p>
          <a:p>
            <a:r>
              <a:rPr lang="en-US" dirty="0"/>
              <a:t>The Niger foreign trade is generally characterized by a deficit on the balance of payments </a:t>
            </a:r>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34735941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Niger</a:t>
            </a:r>
            <a:r>
              <a:rPr lang="tr-TR" dirty="0"/>
              <a:t>’s</a:t>
            </a:r>
            <a:r>
              <a:rPr lang="en-GB" dirty="0"/>
              <a:t> Foreign Trade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26552062"/>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16272594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Exports</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29</a:t>
            </a:fld>
            <a:endParaRPr lang="en-US" dirty="0"/>
          </a:p>
        </p:txBody>
      </p:sp>
      <p:pic>
        <p:nvPicPr>
          <p:cNvPr id="6" name="4 Resim" descr="Evolution-des-exportations-2008-2012.jpg"/>
          <p:cNvPicPr/>
          <p:nvPr/>
        </p:nvPicPr>
        <p:blipFill>
          <a:blip r:embed="rId2" cstate="print"/>
          <a:stretch>
            <a:fillRect/>
          </a:stretch>
        </p:blipFill>
        <p:spPr>
          <a:xfrm>
            <a:off x="1103312" y="2134602"/>
            <a:ext cx="8947522" cy="4451164"/>
          </a:xfrm>
          <a:prstGeom prst="rect">
            <a:avLst/>
          </a:prstGeom>
        </p:spPr>
      </p:pic>
      <p:sp>
        <p:nvSpPr>
          <p:cNvPr id="7" name="Rectangle 6"/>
          <p:cNvSpPr/>
          <p:nvPr/>
        </p:nvSpPr>
        <p:spPr>
          <a:xfrm>
            <a:off x="1123647" y="1765270"/>
            <a:ext cx="8869095" cy="369332"/>
          </a:xfrm>
          <a:prstGeom prst="rect">
            <a:avLst/>
          </a:prstGeom>
        </p:spPr>
        <p:txBody>
          <a:bodyPr wrap="none">
            <a:spAutoFit/>
          </a:bodyPr>
          <a:lstStyle/>
          <a:p>
            <a:r>
              <a:rPr lang="en-GB" b="1" dirty="0">
                <a:latin typeface="Times New Roman" panose="02020603050405020304" pitchFamily="18" charset="0"/>
                <a:ea typeface="Calibri" panose="020F0502020204030204" pitchFamily="34" charset="0"/>
              </a:rPr>
              <a:t>Evolution of </a:t>
            </a:r>
            <a:r>
              <a:rPr lang="en-GB" b="1" dirty="0" smtClean="0">
                <a:latin typeface="Times New Roman" panose="02020603050405020304" pitchFamily="18" charset="0"/>
                <a:ea typeface="Calibri" panose="020F0502020204030204" pitchFamily="34" charset="0"/>
              </a:rPr>
              <a:t>Niger</a:t>
            </a:r>
            <a:r>
              <a:rPr lang="tr-TR" b="1" dirty="0" smtClean="0">
                <a:latin typeface="Times New Roman" panose="02020603050405020304" pitchFamily="18" charset="0"/>
                <a:ea typeface="Calibri" panose="020F0502020204030204" pitchFamily="34" charset="0"/>
              </a:rPr>
              <a:t>’s</a:t>
            </a:r>
            <a:r>
              <a:rPr lang="en-GB" b="1" dirty="0" smtClean="0">
                <a:latin typeface="Times New Roman" panose="02020603050405020304" pitchFamily="18" charset="0"/>
                <a:ea typeface="Calibri" panose="020F0502020204030204" pitchFamily="34" charset="0"/>
              </a:rPr>
              <a:t> </a:t>
            </a:r>
            <a:r>
              <a:rPr lang="en-GB" b="1" dirty="0">
                <a:latin typeface="Times New Roman" panose="02020603050405020304" pitchFamily="18" charset="0"/>
                <a:ea typeface="Calibri" panose="020F0502020204030204" pitchFamily="34" charset="0"/>
              </a:rPr>
              <a:t>Exports </a:t>
            </a:r>
            <a:r>
              <a:rPr lang="en-GB" b="1" dirty="0" smtClean="0">
                <a:latin typeface="Times New Roman" panose="02020603050405020304" pitchFamily="18" charset="0"/>
                <a:ea typeface="Calibri" panose="020F0502020204030204" pitchFamily="34" charset="0"/>
              </a:rPr>
              <a:t>2008-2012</a:t>
            </a:r>
            <a:r>
              <a:rPr lang="tr-TR" b="1" dirty="0" smtClean="0">
                <a:latin typeface="Times New Roman" panose="02020603050405020304" pitchFamily="18" charset="0"/>
                <a:ea typeface="Calibri" panose="020F0502020204030204" pitchFamily="34" charset="0"/>
              </a:rPr>
              <a:t> (in </a:t>
            </a:r>
            <a:r>
              <a:rPr lang="tr-TR" b="1" dirty="0" err="1" smtClean="0">
                <a:latin typeface="Times New Roman" panose="02020603050405020304" pitchFamily="18" charset="0"/>
                <a:ea typeface="Calibri" panose="020F0502020204030204" pitchFamily="34" charset="0"/>
              </a:rPr>
              <a:t>billion</a:t>
            </a:r>
            <a:r>
              <a:rPr lang="tr-TR" b="1" dirty="0" smtClean="0">
                <a:latin typeface="Times New Roman" panose="02020603050405020304" pitchFamily="18" charset="0"/>
                <a:ea typeface="Calibri" panose="020F0502020204030204" pitchFamily="34" charset="0"/>
              </a:rPr>
              <a:t> CFA </a:t>
            </a:r>
            <a:r>
              <a:rPr lang="tr-TR" b="1" dirty="0" err="1" smtClean="0">
                <a:latin typeface="Times New Roman" panose="02020603050405020304" pitchFamily="18" charset="0"/>
                <a:ea typeface="Calibri" panose="020F0502020204030204" pitchFamily="34" charset="0"/>
              </a:rPr>
              <a:t>Francs</a:t>
            </a:r>
            <a:r>
              <a:rPr lang="tr-TR" b="1" dirty="0" smtClean="0">
                <a:latin typeface="Times New Roman" panose="02020603050405020304" pitchFamily="18" charset="0"/>
                <a:ea typeface="Calibri" panose="020F0502020204030204" pitchFamily="34" charset="0"/>
              </a:rPr>
              <a:t>; 1$=</a:t>
            </a:r>
            <a:r>
              <a:rPr lang="en-US" dirty="0" smtClean="0"/>
              <a:t>461.6</a:t>
            </a:r>
            <a:r>
              <a:rPr lang="tr-TR" dirty="0" smtClean="0"/>
              <a:t> FCFA in 2011)</a:t>
            </a:r>
            <a:endParaRPr lang="en-US" dirty="0"/>
          </a:p>
        </p:txBody>
      </p:sp>
    </p:spTree>
    <p:extLst>
      <p:ext uri="{BB962C8B-B14F-4D97-AF65-F5344CB8AC3E}">
        <p14:creationId xmlns:p14="http://schemas.microsoft.com/office/powerpoint/2010/main" val="1726682861"/>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9197584" cy="1915647"/>
          </a:xfrm>
        </p:spPr>
        <p:txBody>
          <a:bodyPr/>
          <a:lstStyle/>
          <a:p>
            <a:pPr lvl="0"/>
            <a:r>
              <a:rPr lang="en-US" sz="3600" b="1" dirty="0" smtClean="0"/>
              <a:t>BRIEF OVERVIEW OF NIGER’S ECONOMY</a:t>
            </a:r>
            <a:endParaRPr lang="en-US" sz="3600" dirty="0"/>
          </a:p>
        </p:txBody>
      </p:sp>
      <p:sp>
        <p:nvSpPr>
          <p:cNvPr id="3" name="Text Placeholder 2"/>
          <p:cNvSpPr>
            <a:spLocks noGrp="1"/>
          </p:cNvSpPr>
          <p:nvPr>
            <p:ph type="body" idx="1"/>
          </p:nvPr>
        </p:nvSpPr>
        <p:spPr/>
        <p:txBody>
          <a:bodyPr>
            <a:normAutofit fontScale="85000" lnSpcReduction="20000"/>
          </a:bodyPr>
          <a:lstStyle/>
          <a:p>
            <a:pPr marL="342900" indent="-342900">
              <a:buFont typeface="Arial" panose="020B0604020202020204" pitchFamily="34" charset="0"/>
              <a:buChar char="•"/>
            </a:pPr>
            <a:r>
              <a:rPr lang="en-US" dirty="0" smtClean="0"/>
              <a:t>Fig</a:t>
            </a:r>
            <a:r>
              <a:rPr lang="tr-TR" dirty="0" smtClean="0"/>
              <a:t>u</a:t>
            </a:r>
            <a:r>
              <a:rPr lang="en-US" dirty="0" smtClean="0"/>
              <a:t>r</a:t>
            </a:r>
            <a:r>
              <a:rPr lang="tr-TR" dirty="0" smtClean="0"/>
              <a:t>e</a:t>
            </a:r>
            <a:r>
              <a:rPr lang="en-US" dirty="0" smtClean="0"/>
              <a:t>s of Niger’s Economy</a:t>
            </a:r>
            <a:endParaRPr lang="tr-TR" dirty="0" smtClean="0"/>
          </a:p>
          <a:p>
            <a:pPr marL="342900" indent="-342900">
              <a:buFont typeface="Arial" panose="020B0604020202020204" pitchFamily="34" charset="0"/>
              <a:buChar char="•"/>
            </a:pPr>
            <a:r>
              <a:rPr lang="en-US" dirty="0" smtClean="0"/>
              <a:t>Un</a:t>
            </a:r>
            <a:r>
              <a:rPr lang="tr-TR" dirty="0" smtClean="0"/>
              <a:t>der</a:t>
            </a:r>
            <a:r>
              <a:rPr lang="en-US" dirty="0" smtClean="0"/>
              <a:t>development and interventions of International institutions in Niger </a:t>
            </a:r>
            <a:endParaRPr lang="en-US" dirty="0"/>
          </a:p>
        </p:txBody>
      </p:sp>
      <p:sp>
        <p:nvSpPr>
          <p:cNvPr id="4" name="Footer Placeholder 3"/>
          <p:cNvSpPr>
            <a:spLocks noGrp="1"/>
          </p:cNvSpPr>
          <p:nvPr>
            <p:ph type="ftr" sz="quarter" idx="11"/>
          </p:nvPr>
        </p:nvSpPr>
        <p:spPr/>
        <p:txBody>
          <a:bodyPr/>
          <a:lstStyle/>
          <a:p>
            <a:r>
              <a:rPr lang="en-US" dirty="0"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27" y="1377842"/>
            <a:ext cx="3285574" cy="26164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451" y="1638307"/>
            <a:ext cx="2072723" cy="2095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169" y="1638307"/>
            <a:ext cx="2876372" cy="2181249"/>
          </a:xfrm>
          <a:prstGeom prst="rect">
            <a:avLst/>
          </a:prstGeom>
        </p:spPr>
      </p:pic>
    </p:spTree>
    <p:extLst>
      <p:ext uri="{BB962C8B-B14F-4D97-AF65-F5344CB8AC3E}">
        <p14:creationId xmlns:p14="http://schemas.microsoft.com/office/powerpoint/2010/main" val="2978414836"/>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3"/>
                                        </p:tgtEl>
                                        <p:attrNameLst>
                                          <p:attrName>ppt_y</p:attrName>
                                        </p:attrNameLst>
                                      </p:cBhvr>
                                      <p:tavLst>
                                        <p:tav tm="0">
                                          <p:val>
                                            <p:strVal val="#ppt_y"/>
                                          </p:val>
                                        </p:tav>
                                        <p:tav tm="100000">
                                          <p:val>
                                            <p:strVal val="#ppt_y"/>
                                          </p:val>
                                        </p:tav>
                                      </p:tavLst>
                                    </p:anim>
                                    <p:anim calcmode="lin" valueType="num">
                                      <p:cBhvr>
                                        <p:cTn id="27"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64" y="171363"/>
            <a:ext cx="9896089" cy="1516759"/>
          </a:xfrm>
        </p:spPr>
        <p:txBody>
          <a:bodyPr/>
          <a:lstStyle/>
          <a:p>
            <a:pPr lvl="0"/>
            <a:r>
              <a:rPr lang="en-GB" b="1" dirty="0" smtClean="0"/>
              <a:t>Exports</a:t>
            </a:r>
            <a:r>
              <a:rPr lang="tr-TR" b="1" dirty="0" smtClean="0"/>
              <a:t/>
            </a:r>
            <a:br>
              <a:rPr lang="tr-TR" b="1" dirty="0" smtClean="0"/>
            </a:br>
            <a:r>
              <a:rPr lang="en-GB" sz="2800" b="1" u="sng" dirty="0" smtClean="0"/>
              <a:t>Structure </a:t>
            </a:r>
            <a:r>
              <a:rPr lang="en-GB" sz="2800" b="1" u="sng" dirty="0"/>
              <a:t>of exports by product: predominance of uranium</a:t>
            </a:r>
            <a:r>
              <a:rPr lang="en-US" sz="2800" dirty="0"/>
              <a:t/>
            </a:r>
            <a:br>
              <a:rPr lang="en-US" sz="2800"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9832182"/>
              </p:ext>
            </p:extLst>
          </p:nvPr>
        </p:nvGraphicFramePr>
        <p:xfrm>
          <a:off x="2176997" y="5420634"/>
          <a:ext cx="5849620" cy="841248"/>
        </p:xfrm>
        <a:graphic>
          <a:graphicData uri="http://schemas.openxmlformats.org/drawingml/2006/table">
            <a:tbl>
              <a:tblPr firstRow="1" firstCol="1" bandRow="1">
                <a:tableStyleId>{5C22544A-7EE6-4342-B048-85BDC9FD1C3A}</a:tableStyleId>
              </a:tblPr>
              <a:tblGrid>
                <a:gridCol w="974725"/>
                <a:gridCol w="974725"/>
                <a:gridCol w="974725"/>
                <a:gridCol w="974725"/>
                <a:gridCol w="975360"/>
                <a:gridCol w="975360"/>
              </a:tblGrid>
              <a:tr h="0">
                <a:tc>
                  <a:txBody>
                    <a:bodyPr/>
                    <a:lstStyle/>
                    <a:p>
                      <a:pPr>
                        <a:lnSpc>
                          <a:spcPct val="115000"/>
                        </a:lnSpc>
                        <a:spcAft>
                          <a:spcPts val="0"/>
                        </a:spcAft>
                      </a:pPr>
                      <a:r>
                        <a:rPr lang="en-GB" sz="1200" dirty="0">
                          <a:effectLst/>
                        </a:rPr>
                        <a:t>Uranium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Hydrocarbons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Gold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Other Products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Agricultural Products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Pastoral Products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1200">
                          <a:effectLst/>
                        </a:rPr>
                        <a:t>83 540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40 934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10 275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3 258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2 650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1 996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n-GB" sz="1200">
                          <a:effectLst/>
                        </a:rPr>
                        <a:t>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28.7%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dirty="0">
                          <a:effectLst/>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30</a:t>
            </a:fld>
            <a:endParaRPr lang="en-US" dirty="0"/>
          </a:p>
        </p:txBody>
      </p:sp>
      <p:pic>
        <p:nvPicPr>
          <p:cNvPr id="7" name="0 Resim" descr="Exportation-product-T2013.png"/>
          <p:cNvPicPr/>
          <p:nvPr/>
        </p:nvPicPr>
        <p:blipFill>
          <a:blip r:embed="rId2" cstate="print"/>
          <a:srcRect/>
          <a:stretch>
            <a:fillRect/>
          </a:stretch>
        </p:blipFill>
        <p:spPr bwMode="auto">
          <a:xfrm>
            <a:off x="2106195" y="1334760"/>
            <a:ext cx="5991225" cy="4085874"/>
          </a:xfrm>
          <a:prstGeom prst="rect">
            <a:avLst/>
          </a:prstGeom>
          <a:noFill/>
          <a:ln w="9525">
            <a:noFill/>
            <a:miter lim="800000"/>
            <a:headEnd/>
            <a:tailEnd/>
          </a:ln>
        </p:spPr>
      </p:pic>
      <p:sp>
        <p:nvSpPr>
          <p:cNvPr id="3" name="Rectangle 2"/>
          <p:cNvSpPr/>
          <p:nvPr/>
        </p:nvSpPr>
        <p:spPr>
          <a:xfrm>
            <a:off x="2300762" y="6214699"/>
            <a:ext cx="5170005" cy="369332"/>
          </a:xfrm>
          <a:prstGeom prst="rect">
            <a:avLst/>
          </a:prstGeom>
        </p:spPr>
        <p:txBody>
          <a:bodyPr wrap="none">
            <a:spAutoFit/>
          </a:bodyPr>
          <a:lstStyle/>
          <a:p>
            <a:r>
              <a:rPr lang="tr-TR" b="1" dirty="0"/>
              <a:t>(in </a:t>
            </a:r>
            <a:r>
              <a:rPr lang="tr-TR" b="1" dirty="0" err="1"/>
              <a:t>billion</a:t>
            </a:r>
            <a:r>
              <a:rPr lang="tr-TR" b="1" dirty="0"/>
              <a:t> CFA </a:t>
            </a:r>
            <a:r>
              <a:rPr lang="tr-TR" b="1" dirty="0" err="1"/>
              <a:t>Francs</a:t>
            </a:r>
            <a:r>
              <a:rPr lang="tr-TR" b="1" dirty="0"/>
              <a:t>; 1$=</a:t>
            </a:r>
            <a:r>
              <a:rPr lang="en-US" dirty="0"/>
              <a:t>461.6</a:t>
            </a:r>
            <a:r>
              <a:rPr lang="tr-TR" dirty="0"/>
              <a:t> FCFA in 2011)</a:t>
            </a:r>
            <a:endParaRPr lang="en-US" dirty="0"/>
          </a:p>
        </p:txBody>
      </p:sp>
    </p:spTree>
    <p:extLst>
      <p:ext uri="{BB962C8B-B14F-4D97-AF65-F5344CB8AC3E}">
        <p14:creationId xmlns:p14="http://schemas.microsoft.com/office/powerpoint/2010/main" val="982599444"/>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45" y="47270"/>
            <a:ext cx="9404723" cy="1400530"/>
          </a:xfrm>
        </p:spPr>
        <p:txBody>
          <a:bodyPr/>
          <a:lstStyle/>
          <a:p>
            <a:r>
              <a:rPr lang="en-GB" sz="3600" b="1" dirty="0"/>
              <a:t>Exports Structure by products (values and Quantities) 2008-2012</a:t>
            </a:r>
            <a:endParaRPr lang="en-US" sz="36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31</a:t>
            </a:fld>
            <a:endParaRPr lang="en-US" dirty="0"/>
          </a:p>
        </p:txBody>
      </p:sp>
      <p:pic>
        <p:nvPicPr>
          <p:cNvPr id="6" name="7 Resim" descr="comex_2008-2012-prod.-export-2.png"/>
          <p:cNvPicPr/>
          <p:nvPr/>
        </p:nvPicPr>
        <p:blipFill>
          <a:blip r:embed="rId2" cstate="print"/>
          <a:srcRect/>
          <a:stretch>
            <a:fillRect/>
          </a:stretch>
        </p:blipFill>
        <p:spPr bwMode="auto">
          <a:xfrm>
            <a:off x="265982" y="1316940"/>
            <a:ext cx="9876824" cy="5126063"/>
          </a:xfrm>
          <a:prstGeom prst="rect">
            <a:avLst/>
          </a:prstGeom>
          <a:noFill/>
          <a:ln w="9525">
            <a:noFill/>
            <a:miter lim="800000"/>
            <a:headEnd/>
            <a:tailEnd/>
          </a:ln>
        </p:spPr>
      </p:pic>
      <p:sp>
        <p:nvSpPr>
          <p:cNvPr id="3" name="Rectangle 2"/>
          <p:cNvSpPr/>
          <p:nvPr/>
        </p:nvSpPr>
        <p:spPr>
          <a:xfrm>
            <a:off x="4972801" y="5772381"/>
            <a:ext cx="5234125" cy="369332"/>
          </a:xfrm>
          <a:prstGeom prst="rect">
            <a:avLst/>
          </a:prstGeom>
        </p:spPr>
        <p:txBody>
          <a:bodyPr wrap="none">
            <a:spAutoFit/>
          </a:bodyPr>
          <a:lstStyle/>
          <a:p>
            <a:r>
              <a:rPr lang="tr-TR" b="1" dirty="0"/>
              <a:t>(in </a:t>
            </a:r>
            <a:r>
              <a:rPr lang="tr-TR" b="1" dirty="0" err="1"/>
              <a:t>m</a:t>
            </a:r>
            <a:r>
              <a:rPr lang="tr-TR" b="1" dirty="0" err="1" smtClean="0"/>
              <a:t>illion</a:t>
            </a:r>
            <a:r>
              <a:rPr lang="tr-TR" b="1" dirty="0" smtClean="0"/>
              <a:t> </a:t>
            </a:r>
            <a:r>
              <a:rPr lang="tr-TR" b="1" dirty="0"/>
              <a:t>CFA </a:t>
            </a:r>
            <a:r>
              <a:rPr lang="tr-TR" b="1" dirty="0" err="1"/>
              <a:t>Francs</a:t>
            </a:r>
            <a:r>
              <a:rPr lang="tr-TR" b="1" dirty="0"/>
              <a:t>; 1$=</a:t>
            </a:r>
            <a:r>
              <a:rPr lang="en-US" dirty="0"/>
              <a:t>461.6</a:t>
            </a:r>
            <a:r>
              <a:rPr lang="tr-TR" dirty="0"/>
              <a:t> FCFA in 2011)</a:t>
            </a:r>
            <a:endParaRPr lang="en-US" dirty="0"/>
          </a:p>
        </p:txBody>
      </p:sp>
    </p:spTree>
    <p:extLst>
      <p:ext uri="{BB962C8B-B14F-4D97-AF65-F5344CB8AC3E}">
        <p14:creationId xmlns:p14="http://schemas.microsoft.com/office/powerpoint/2010/main" val="1005919635"/>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48" y="157297"/>
            <a:ext cx="10114392" cy="1400530"/>
          </a:xfrm>
        </p:spPr>
        <p:txBody>
          <a:bodyPr/>
          <a:lstStyle/>
          <a:p>
            <a:r>
              <a:rPr lang="en-GB" sz="3600" b="1" dirty="0"/>
              <a:t>Exports Structure by products (In </a:t>
            </a:r>
            <a:r>
              <a:rPr lang="en-GB" sz="3600" b="1" dirty="0" err="1"/>
              <a:t>percents</a:t>
            </a:r>
            <a:r>
              <a:rPr lang="en-GB" sz="3600" b="1" dirty="0"/>
              <a:t>) 2008-2012</a:t>
            </a:r>
            <a:endParaRPr lang="en-US" sz="36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08" y="3086951"/>
            <a:ext cx="11887980" cy="3630372"/>
          </a:xfrm>
          <a:prstGeom prst="rect">
            <a:avLst/>
          </a:prstGeom>
        </p:spPr>
      </p:pic>
    </p:spTree>
    <p:extLst>
      <p:ext uri="{BB962C8B-B14F-4D97-AF65-F5344CB8AC3E}">
        <p14:creationId xmlns:p14="http://schemas.microsoft.com/office/powerpoint/2010/main" val="71231596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33</a:t>
            </a:fld>
            <a:endParaRPr lang="en-US" dirty="0"/>
          </a:p>
        </p:txBody>
      </p:sp>
      <p:pic>
        <p:nvPicPr>
          <p:cNvPr id="6" name="5 Resim" descr="graph-export-1.png"/>
          <p:cNvPicPr/>
          <p:nvPr/>
        </p:nvPicPr>
        <p:blipFill>
          <a:blip r:embed="rId2" cstate="print"/>
          <a:srcRect/>
          <a:stretch>
            <a:fillRect/>
          </a:stretch>
        </p:blipFill>
        <p:spPr bwMode="auto">
          <a:xfrm>
            <a:off x="351472" y="1063416"/>
            <a:ext cx="10211496" cy="5011866"/>
          </a:xfrm>
          <a:prstGeom prst="rect">
            <a:avLst/>
          </a:prstGeom>
          <a:noFill/>
          <a:ln w="9525">
            <a:noFill/>
            <a:miter lim="800000"/>
            <a:headEnd/>
            <a:tailEnd/>
          </a:ln>
        </p:spPr>
      </p:pic>
      <p:sp>
        <p:nvSpPr>
          <p:cNvPr id="2" name="Rectangle 1"/>
          <p:cNvSpPr/>
          <p:nvPr/>
        </p:nvSpPr>
        <p:spPr>
          <a:xfrm>
            <a:off x="351472" y="5890616"/>
            <a:ext cx="5234125" cy="369332"/>
          </a:xfrm>
          <a:prstGeom prst="rect">
            <a:avLst/>
          </a:prstGeom>
        </p:spPr>
        <p:txBody>
          <a:bodyPr wrap="none">
            <a:spAutoFit/>
          </a:bodyPr>
          <a:lstStyle/>
          <a:p>
            <a:r>
              <a:rPr lang="tr-TR" b="1" dirty="0"/>
              <a:t>(in </a:t>
            </a:r>
            <a:r>
              <a:rPr lang="tr-TR" b="1" dirty="0" err="1" smtClean="0"/>
              <a:t>million</a:t>
            </a:r>
            <a:r>
              <a:rPr lang="tr-TR" b="1" dirty="0" smtClean="0"/>
              <a:t> </a:t>
            </a:r>
            <a:r>
              <a:rPr lang="tr-TR" b="1" dirty="0"/>
              <a:t>CFA </a:t>
            </a:r>
            <a:r>
              <a:rPr lang="tr-TR" b="1" dirty="0" err="1"/>
              <a:t>Francs</a:t>
            </a:r>
            <a:r>
              <a:rPr lang="tr-TR" b="1" dirty="0"/>
              <a:t>; 1$=</a:t>
            </a:r>
            <a:r>
              <a:rPr lang="en-US" dirty="0"/>
              <a:t>461.6</a:t>
            </a:r>
            <a:r>
              <a:rPr lang="tr-TR" dirty="0"/>
              <a:t> FCFA in 2011)</a:t>
            </a:r>
            <a:endParaRPr lang="en-US" dirty="0"/>
          </a:p>
        </p:txBody>
      </p:sp>
    </p:spTree>
    <p:extLst>
      <p:ext uri="{BB962C8B-B14F-4D97-AF65-F5344CB8AC3E}">
        <p14:creationId xmlns:p14="http://schemas.microsoft.com/office/powerpoint/2010/main" val="2392493963"/>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81" y="295729"/>
            <a:ext cx="9404723" cy="1400530"/>
          </a:xfrm>
        </p:spPr>
        <p:txBody>
          <a:bodyPr/>
          <a:lstStyle/>
          <a:p>
            <a:pPr lvl="0"/>
            <a:r>
              <a:rPr lang="en-GB" sz="4000" b="1" dirty="0"/>
              <a:t>Geographical orientation of exports </a:t>
            </a:r>
            <a:r>
              <a:rPr lang="en-US" sz="4000" dirty="0"/>
              <a:t/>
            </a:r>
            <a:br>
              <a:rPr lang="en-US" sz="4000" dirty="0"/>
            </a:br>
            <a:endParaRPr lang="en-US" sz="4000" dirty="0"/>
          </a:p>
        </p:txBody>
      </p:sp>
      <p:sp>
        <p:nvSpPr>
          <p:cNvPr id="3" name="Content Placeholder 2"/>
          <p:cNvSpPr>
            <a:spLocks noGrp="1"/>
          </p:cNvSpPr>
          <p:nvPr>
            <p:ph idx="1"/>
          </p:nvPr>
        </p:nvSpPr>
        <p:spPr>
          <a:xfrm>
            <a:off x="453171" y="1447800"/>
            <a:ext cx="9731838" cy="4910797"/>
          </a:xfrm>
        </p:spPr>
        <p:txBody>
          <a:bodyPr/>
          <a:lstStyle/>
          <a:p>
            <a:r>
              <a:rPr lang="en-GB" dirty="0"/>
              <a:t>Talking about the exports partners of Niger, according to the 2013 INS statistic report, we can say that today the five (5) principal partners of Niger are France (55.4 billions: 38.8%), Nigeria (23 billions: 16.2%), United States (28.5 billions: 20.0%), Swiss (10.4 billions: 7.3%), Burkina Faso (22.7 billions: 15.9%). They represent 98.5% of the total value of exportations. </a:t>
            </a:r>
            <a:endParaRPr lang="en-US" dirty="0"/>
          </a:p>
          <a:p>
            <a:r>
              <a:rPr lang="en-GB" dirty="0"/>
              <a:t>Year over year, the top 5 export destinations of Niger are France with 49.7%, Switzerland 12.6%, Spain 12.4%, Nigeria 9.9% and 4.7% Mali. These countries were the top 5 customers of Niger and hosted 89.3% of export value.</a:t>
            </a:r>
            <a:endParaRPr lang="en-US" dirty="0"/>
          </a:p>
          <a:p>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270169519"/>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Resim" descr="2006Niger_exports.png"/>
          <p:cNvPicPr/>
          <p:nvPr/>
        </p:nvPicPr>
        <p:blipFill>
          <a:blip r:embed="rId2" cstate="print"/>
          <a:srcRect/>
          <a:stretch>
            <a:fillRect/>
          </a:stretch>
        </p:blipFill>
        <p:spPr bwMode="auto">
          <a:xfrm>
            <a:off x="0" y="1427871"/>
            <a:ext cx="12396948" cy="5430129"/>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35</a:t>
            </a:fld>
            <a:endParaRPr lang="en-US" dirty="0"/>
          </a:p>
        </p:txBody>
      </p:sp>
      <p:sp>
        <p:nvSpPr>
          <p:cNvPr id="7" name="Title 1"/>
          <p:cNvSpPr>
            <a:spLocks noGrp="1"/>
          </p:cNvSpPr>
          <p:nvPr>
            <p:ph type="title"/>
          </p:nvPr>
        </p:nvSpPr>
        <p:spPr>
          <a:xfrm>
            <a:off x="285644" y="295729"/>
            <a:ext cx="9404723" cy="1400530"/>
          </a:xfrm>
        </p:spPr>
        <p:txBody>
          <a:bodyPr/>
          <a:lstStyle/>
          <a:p>
            <a:pPr lvl="0"/>
            <a:r>
              <a:rPr lang="en-GB" sz="4000" b="1" dirty="0"/>
              <a:t>Exports Map of Niger</a:t>
            </a:r>
            <a:endParaRPr lang="en-US" sz="4000" dirty="0"/>
          </a:p>
        </p:txBody>
      </p:sp>
    </p:spTree>
    <p:extLst>
      <p:ext uri="{BB962C8B-B14F-4D97-AF65-F5344CB8AC3E}">
        <p14:creationId xmlns:p14="http://schemas.microsoft.com/office/powerpoint/2010/main" val="191128585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Exports by main </a:t>
            </a:r>
            <a:r>
              <a:rPr lang="en-GB" sz="3600" b="1" dirty="0" smtClean="0"/>
              <a:t>destination</a:t>
            </a:r>
            <a:r>
              <a:rPr lang="tr-TR" sz="3600" b="1" dirty="0" smtClean="0"/>
              <a:t> </a:t>
            </a:r>
            <a:r>
              <a:rPr lang="tr-TR" sz="3600" b="1" dirty="0" err="1" smtClean="0"/>
              <a:t>continents</a:t>
            </a:r>
            <a:endParaRPr lang="en-US"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99653498"/>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3154981649"/>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87" y="295729"/>
            <a:ext cx="9404723" cy="1108796"/>
          </a:xfrm>
        </p:spPr>
        <p:txBody>
          <a:bodyPr/>
          <a:lstStyle/>
          <a:p>
            <a:pPr lvl="2" algn="l" defTabSz="457200" rtl="0">
              <a:spcBef>
                <a:spcPct val="0"/>
              </a:spcBef>
            </a:pPr>
            <a:r>
              <a:rPr lang="en-GB" sz="4800" b="1" dirty="0" smtClean="0"/>
              <a:t>Imports</a:t>
            </a:r>
            <a:endParaRPr lang="en-US" sz="4800" dirty="0"/>
          </a:p>
        </p:txBody>
      </p:sp>
      <p:sp>
        <p:nvSpPr>
          <p:cNvPr id="3" name="Content Placeholder 2"/>
          <p:cNvSpPr>
            <a:spLocks noGrp="1"/>
          </p:cNvSpPr>
          <p:nvPr>
            <p:ph idx="1"/>
          </p:nvPr>
        </p:nvSpPr>
        <p:spPr/>
        <p:txBody>
          <a:bodyPr/>
          <a:lstStyle/>
          <a:p>
            <a:r>
              <a:rPr lang="en-GB" dirty="0"/>
              <a:t>Imports show a preponderance of food purchases, attesting to the country’s lack of food self-sufficiency. </a:t>
            </a:r>
            <a:endParaRPr lang="tr-TR" dirty="0" smtClean="0"/>
          </a:p>
          <a:p>
            <a:r>
              <a:rPr lang="en-GB" dirty="0" smtClean="0"/>
              <a:t>The </a:t>
            </a:r>
            <a:r>
              <a:rPr lang="en-GB" dirty="0"/>
              <a:t>country’s landlocked position results in very high transportation costs, which contribute to deepening the deficit in the balance of payments: in 2005, the latter reached 10.1 per cent of GDP, excluding official transfers, and 7.8 per cent, including these transfers.</a:t>
            </a:r>
            <a:endParaRPr lang="en-US" dirty="0"/>
          </a:p>
          <a:p>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72836640"/>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89" y="185432"/>
            <a:ext cx="9404723" cy="1400530"/>
          </a:xfrm>
        </p:spPr>
        <p:txBody>
          <a:bodyPr/>
          <a:lstStyle/>
          <a:p>
            <a:r>
              <a:rPr lang="en-GB" sz="3600" b="1" dirty="0"/>
              <a:t>Evolution of imports of Niger during the period 2008 - 2012</a:t>
            </a:r>
            <a:endParaRPr lang="en-US" sz="36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38</a:t>
            </a:fld>
            <a:endParaRPr lang="en-US" dirty="0"/>
          </a:p>
        </p:txBody>
      </p:sp>
      <p:pic>
        <p:nvPicPr>
          <p:cNvPr id="6" name="5 Resim" descr="Evolution-des-İMPORTATION-2008-2012.jpg"/>
          <p:cNvPicPr/>
          <p:nvPr/>
        </p:nvPicPr>
        <p:blipFill>
          <a:blip r:embed="rId2" cstate="print"/>
          <a:stretch>
            <a:fillRect/>
          </a:stretch>
        </p:blipFill>
        <p:spPr>
          <a:xfrm>
            <a:off x="866334" y="1767913"/>
            <a:ext cx="8319867" cy="4432310"/>
          </a:xfrm>
          <a:prstGeom prst="rect">
            <a:avLst/>
          </a:prstGeom>
        </p:spPr>
      </p:pic>
    </p:spTree>
    <p:extLst>
      <p:ext uri="{BB962C8B-B14F-4D97-AF65-F5344CB8AC3E}">
        <p14:creationId xmlns:p14="http://schemas.microsoft.com/office/powerpoint/2010/main" val="527580316"/>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2" y="182031"/>
            <a:ext cx="9404723" cy="746437"/>
          </a:xfrm>
        </p:spPr>
        <p:txBody>
          <a:bodyPr/>
          <a:lstStyle/>
          <a:p>
            <a:pPr lvl="0"/>
            <a:r>
              <a:rPr lang="en-GB" sz="3600" b="1" dirty="0"/>
              <a:t>Structure of imports by </a:t>
            </a:r>
            <a:r>
              <a:rPr lang="en-GB" sz="3600" b="1" dirty="0" smtClean="0"/>
              <a:t>product</a:t>
            </a:r>
            <a:endParaRPr lang="en-US" sz="36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39</a:t>
            </a:fld>
            <a:endParaRPr lang="en-US" dirty="0"/>
          </a:p>
        </p:txBody>
      </p:sp>
      <p:pic>
        <p:nvPicPr>
          <p:cNvPr id="6" name="24 Resim" descr="Imports-by-Products-Groups.png"/>
          <p:cNvPicPr/>
          <p:nvPr/>
        </p:nvPicPr>
        <p:blipFill>
          <a:blip r:embed="rId2" cstate="print"/>
          <a:stretch>
            <a:fillRect/>
          </a:stretch>
        </p:blipFill>
        <p:spPr>
          <a:xfrm>
            <a:off x="153742" y="928468"/>
            <a:ext cx="10318881" cy="4895557"/>
          </a:xfrm>
          <a:prstGeom prst="rect">
            <a:avLst/>
          </a:prstGeom>
        </p:spPr>
      </p:pic>
      <p:sp>
        <p:nvSpPr>
          <p:cNvPr id="7" name="Rectangle 6"/>
          <p:cNvSpPr/>
          <p:nvPr/>
        </p:nvSpPr>
        <p:spPr>
          <a:xfrm>
            <a:off x="153742" y="5691979"/>
            <a:ext cx="10748719" cy="1015663"/>
          </a:xfrm>
          <a:prstGeom prst="rect">
            <a:avLst/>
          </a:prstGeom>
        </p:spPr>
        <p:txBody>
          <a:bodyPr wrap="square">
            <a:spAutoFit/>
          </a:bodyPr>
          <a:lstStyle/>
          <a:p>
            <a:r>
              <a:rPr lang="en-GB" sz="2000" dirty="0">
                <a:latin typeface="Times New Roman" panose="02020603050405020304" pitchFamily="18" charset="0"/>
                <a:ea typeface="Calibri" panose="020F0502020204030204" pitchFamily="34" charset="0"/>
              </a:rPr>
              <a:t>Rice (19.1 billion or 8.9%), freight transport vehicles (10.0 billion or 4.7%), cement (10.3 billion or 4.8%), drugs (7.3 billion or 3.4%) and passenger vehicles (7.9 billion or 3.7%) are the main products of imports during the first quarter of 2013 .</a:t>
            </a:r>
            <a:endParaRPr lang="en-US" sz="2000" dirty="0"/>
          </a:p>
        </p:txBody>
      </p:sp>
    </p:spTree>
    <p:extLst>
      <p:ext uri="{BB962C8B-B14F-4D97-AF65-F5344CB8AC3E}">
        <p14:creationId xmlns:p14="http://schemas.microsoft.com/office/powerpoint/2010/main" val="851649730"/>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7"/>
                                        </p:tgtEl>
                                        <p:attrNameLst>
                                          <p:attrName>ppt_y</p:attrName>
                                        </p:attrNameLst>
                                      </p:cBhvr>
                                      <p:tavLst>
                                        <p:tav tm="0">
                                          <p:val>
                                            <p:strVal val="#ppt_y"/>
                                          </p:val>
                                        </p:tav>
                                        <p:tav tm="100000">
                                          <p:val>
                                            <p:strVal val="#ppt_y"/>
                                          </p:val>
                                        </p:tav>
                                      </p:tavLst>
                                    </p:anim>
                                    <p:anim calcmode="lin" valueType="num">
                                      <p:cBhvr>
                                        <p:cTn id="21"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a:t>
            </a:r>
            <a:r>
              <a:rPr lang="tr-TR" dirty="0"/>
              <a:t>u</a:t>
            </a:r>
            <a:r>
              <a:rPr lang="en-US" dirty="0"/>
              <a:t>r</a:t>
            </a:r>
            <a:r>
              <a:rPr lang="tr-TR" dirty="0"/>
              <a:t>e</a:t>
            </a:r>
            <a:r>
              <a:rPr lang="en-US" dirty="0"/>
              <a:t>s of Niger’s Economy</a:t>
            </a:r>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a:t>
            </a:fld>
            <a:endParaRPr lang="en-US" dirty="0"/>
          </a:p>
        </p:txBody>
      </p:sp>
      <p:sp>
        <p:nvSpPr>
          <p:cNvPr id="11" name="Content Placeholder 10"/>
          <p:cNvSpPr>
            <a:spLocks noGrp="1"/>
          </p:cNvSpPr>
          <p:nvPr>
            <p:ph idx="1"/>
          </p:nvPr>
        </p:nvSpPr>
        <p:spPr>
          <a:xfrm>
            <a:off x="1104293" y="1447801"/>
            <a:ext cx="8946541" cy="1154722"/>
          </a:xfrm>
        </p:spPr>
        <p:txBody>
          <a:bodyPr/>
          <a:lstStyle/>
          <a:p>
            <a:r>
              <a:rPr lang="en-GB" dirty="0"/>
              <a:t>Niger is a landlocked, Sub-Saharan nation, whose economy </a:t>
            </a:r>
            <a:r>
              <a:rPr lang="en-GB" dirty="0" err="1"/>
              <a:t>centers</a:t>
            </a:r>
            <a:r>
              <a:rPr lang="en-GB" dirty="0"/>
              <a:t> on subsistence crops, livestock, and some of the world's largest uranium deposits.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563" y="2426225"/>
            <a:ext cx="4771543" cy="44317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225"/>
            <a:ext cx="5893804" cy="4431775"/>
          </a:xfrm>
          <a:prstGeom prst="rect">
            <a:avLst/>
          </a:prstGeom>
        </p:spPr>
      </p:pic>
    </p:spTree>
    <p:extLst>
      <p:ext uri="{BB962C8B-B14F-4D97-AF65-F5344CB8AC3E}">
        <p14:creationId xmlns:p14="http://schemas.microsoft.com/office/powerpoint/2010/main" val="4292575156"/>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1"/>
                                        </p:tgtEl>
                                        <p:attrNameLst>
                                          <p:attrName>ppt_y</p:attrName>
                                        </p:attrNameLst>
                                      </p:cBhvr>
                                      <p:tavLst>
                                        <p:tav tm="0">
                                          <p:val>
                                            <p:strVal val="#ppt_y"/>
                                          </p:val>
                                        </p:tav>
                                        <p:tav tm="100000">
                                          <p:val>
                                            <p:strVal val="#ppt_y"/>
                                          </p:val>
                                        </p:tav>
                                      </p:tavLst>
                                    </p:anim>
                                    <p:anim calcmode="lin" valueType="num">
                                      <p:cBhvr>
                                        <p:cTn id="14"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3276277431"/>
              </p:ext>
            </p:extLst>
          </p:nvPr>
        </p:nvGraphicFramePr>
        <p:xfrm>
          <a:off x="981616" y="1030612"/>
          <a:ext cx="10228768" cy="4796776"/>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2996451413"/>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a:t>Geographical orientation of imports</a:t>
            </a:r>
            <a:r>
              <a:rPr lang="en-US" dirty="0"/>
              <a:t/>
            </a:r>
            <a:br>
              <a:rPr lang="en-US" dirty="0"/>
            </a:br>
            <a:endParaRPr lang="en-US" dirty="0"/>
          </a:p>
        </p:txBody>
      </p:sp>
      <p:sp>
        <p:nvSpPr>
          <p:cNvPr id="3" name="Content Placeholder 2"/>
          <p:cNvSpPr>
            <a:spLocks noGrp="1"/>
          </p:cNvSpPr>
          <p:nvPr>
            <p:ph idx="1"/>
          </p:nvPr>
        </p:nvSpPr>
        <p:spPr/>
        <p:txBody>
          <a:bodyPr/>
          <a:lstStyle/>
          <a:p>
            <a:r>
              <a:rPr lang="en-GB" dirty="0"/>
              <a:t>According to the origin, the main suppliers of Niger are China (174.9 billion or 22.1%), France (100.3 billion or 12.7%). </a:t>
            </a:r>
            <a:endParaRPr lang="tr-TR" dirty="0" smtClean="0"/>
          </a:p>
          <a:p>
            <a:r>
              <a:rPr lang="en-GB" dirty="0" smtClean="0"/>
              <a:t>These </a:t>
            </a:r>
            <a:r>
              <a:rPr lang="en-GB" dirty="0"/>
              <a:t>two countries account for 34.8% of the value of total supply of Niger in 2012. </a:t>
            </a:r>
            <a:endParaRPr lang="tr-TR" dirty="0" smtClean="0"/>
          </a:p>
          <a:p>
            <a:r>
              <a:rPr lang="en-GB" dirty="0" smtClean="0"/>
              <a:t>The </a:t>
            </a:r>
            <a:r>
              <a:rPr lang="en-GB" dirty="0"/>
              <a:t>rank of the first supplier occupied by China is explained by the strong involvement of this country in the mineral exploration and extraction in Niger. </a:t>
            </a:r>
            <a:endParaRPr lang="tr-TR" dirty="0" smtClean="0"/>
          </a:p>
          <a:p>
            <a:r>
              <a:rPr lang="en-GB" dirty="0" smtClean="0"/>
              <a:t>In </a:t>
            </a:r>
            <a:r>
              <a:rPr lang="en-GB" dirty="0"/>
              <a:t>2011, these two countries, with 27.7% and 12.8% respectively accounted for 40.5% of the total value of the national supply.</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239269652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02" y="1414975"/>
            <a:ext cx="9404723" cy="1400530"/>
          </a:xfrm>
        </p:spPr>
        <p:txBody>
          <a:bodyPr/>
          <a:lstStyle/>
          <a:p>
            <a:r>
              <a:rPr lang="en-GB" sz="3200" b="1" dirty="0"/>
              <a:t>Imports (CIF) by Continent </a:t>
            </a:r>
            <a:r>
              <a:rPr lang="tr-TR" sz="3200" b="1" dirty="0" smtClean="0"/>
              <a:t>(</a:t>
            </a:r>
            <a:r>
              <a:rPr lang="tr-TR" sz="3200" b="1" dirty="0" err="1" smtClean="0"/>
              <a:t>million</a:t>
            </a:r>
            <a:r>
              <a:rPr lang="tr-TR" sz="3200" b="1" dirty="0" smtClean="0"/>
              <a:t> CFA </a:t>
            </a:r>
            <a:r>
              <a:rPr lang="tr-TR" sz="3200" b="1" dirty="0" err="1" smtClean="0"/>
              <a:t>Francs</a:t>
            </a:r>
            <a:r>
              <a:rPr lang="tr-TR" sz="3200" b="1" dirty="0" smtClean="0"/>
              <a:t>)</a:t>
            </a:r>
            <a:endParaRPr lang="en-US" sz="32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42</a:t>
            </a:fld>
            <a:endParaRPr lang="en-US" dirty="0"/>
          </a:p>
        </p:txBody>
      </p:sp>
      <p:pic>
        <p:nvPicPr>
          <p:cNvPr id="6" name="25 Resim" descr="import-by-continent-cif.png"/>
          <p:cNvPicPr/>
          <p:nvPr/>
        </p:nvPicPr>
        <p:blipFill>
          <a:blip r:embed="rId2" cstate="print"/>
          <a:stretch>
            <a:fillRect/>
          </a:stretch>
        </p:blipFill>
        <p:spPr>
          <a:xfrm>
            <a:off x="251845" y="3167063"/>
            <a:ext cx="10938894" cy="3472888"/>
          </a:xfrm>
          <a:prstGeom prst="rect">
            <a:avLst/>
          </a:prstGeom>
        </p:spPr>
      </p:pic>
    </p:spTree>
    <p:extLst>
      <p:ext uri="{BB962C8B-B14F-4D97-AF65-F5344CB8AC3E}">
        <p14:creationId xmlns:p14="http://schemas.microsoft.com/office/powerpoint/2010/main" val="340144118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48" y="239458"/>
            <a:ext cx="9404723" cy="1400530"/>
          </a:xfrm>
        </p:spPr>
        <p:txBody>
          <a:bodyPr/>
          <a:lstStyle/>
          <a:p>
            <a:r>
              <a:rPr lang="en-GB" b="1" dirty="0"/>
              <a:t>Geographical orientation of imports</a:t>
            </a:r>
            <a:r>
              <a:rPr lang="en-US" dirty="0"/>
              <a:t/>
            </a:r>
            <a:br>
              <a:rPr lang="en-US" dirty="0"/>
            </a:br>
            <a:endParaRPr lang="en-US" dirty="0"/>
          </a:p>
        </p:txBody>
      </p:sp>
      <p:sp>
        <p:nvSpPr>
          <p:cNvPr id="3" name="Content Placeholder 2"/>
          <p:cNvSpPr>
            <a:spLocks noGrp="1"/>
          </p:cNvSpPr>
          <p:nvPr>
            <p:ph idx="1"/>
          </p:nvPr>
        </p:nvSpPr>
        <p:spPr>
          <a:xfrm>
            <a:off x="238148" y="1639988"/>
            <a:ext cx="10114392" cy="5014030"/>
          </a:xfrm>
        </p:spPr>
        <p:txBody>
          <a:bodyPr>
            <a:normAutofit/>
          </a:bodyPr>
          <a:lstStyle/>
          <a:p>
            <a:r>
              <a:rPr lang="en-GB" sz="2400" dirty="0"/>
              <a:t>In the first quarter of 2013, Asia consolidated its position as the leading supplier of Niger. With 108.5 billion, the continent provides 50.5% of total supplies of Niger in value against 51.1% in the previous quarter. </a:t>
            </a:r>
            <a:endParaRPr lang="tr-TR" sz="2400" dirty="0" smtClean="0"/>
          </a:p>
          <a:p>
            <a:r>
              <a:rPr lang="en-GB" sz="2400" dirty="0" smtClean="0"/>
              <a:t>Africa </a:t>
            </a:r>
            <a:r>
              <a:rPr lang="en-GB" sz="2400" dirty="0"/>
              <a:t>with 22.5% (48.3 billion) occupies the second place while his rank was third with 40.2 billion (18.8%) in the 4th quarter 2012. </a:t>
            </a:r>
            <a:endParaRPr lang="tr-TR" sz="2400" dirty="0" smtClean="0"/>
          </a:p>
          <a:p>
            <a:r>
              <a:rPr lang="en-GB" sz="2400" dirty="0" smtClean="0"/>
              <a:t>Europe</a:t>
            </a:r>
            <a:r>
              <a:rPr lang="en-GB" sz="2400" dirty="0"/>
              <a:t>, with 42.0 billion contributes to 19.6% (against 22.8% previously). This makes Europe the 3rd largest supplier of Niger</a:t>
            </a:r>
            <a:r>
              <a:rPr lang="en-GB" sz="2400" dirty="0" smtClean="0"/>
              <a:t>.</a:t>
            </a:r>
            <a:endParaRPr lang="tr-TR" sz="2400" dirty="0" smtClean="0"/>
          </a:p>
          <a:p>
            <a:r>
              <a:rPr lang="en-GB" sz="2400" dirty="0" smtClean="0"/>
              <a:t> </a:t>
            </a:r>
            <a:r>
              <a:rPr lang="en-GB" sz="2400" dirty="0"/>
              <a:t>These three continents contributed to 92.6% (against 92.7% the previous quarter) for domestic supply in the 1st quarter 2013. In annual change, the share of top 3 suppliers in continental level came out at 93.2%.</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3493867129"/>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2"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a:t>Geographical orientation of imports</a:t>
            </a:r>
            <a:r>
              <a:rPr lang="en-US" dirty="0"/>
              <a:t/>
            </a:r>
            <a:br>
              <a:rPr lang="en-US" dirty="0"/>
            </a:br>
            <a:endParaRPr lang="en-US" dirty="0"/>
          </a:p>
        </p:txBody>
      </p:sp>
      <p:sp>
        <p:nvSpPr>
          <p:cNvPr id="3" name="Content Placeholder 2"/>
          <p:cNvSpPr>
            <a:spLocks noGrp="1"/>
          </p:cNvSpPr>
          <p:nvPr>
            <p:ph idx="1"/>
          </p:nvPr>
        </p:nvSpPr>
        <p:spPr/>
        <p:txBody>
          <a:bodyPr/>
          <a:lstStyle/>
          <a:p>
            <a:r>
              <a:rPr lang="en-GB" dirty="0"/>
              <a:t>In terms of economic unions, the </a:t>
            </a:r>
            <a:r>
              <a:rPr lang="en-GB" b="1" dirty="0"/>
              <a:t>EU</a:t>
            </a:r>
            <a:r>
              <a:rPr lang="en-GB" dirty="0"/>
              <a:t> leads with 185.6 billion FCFA (23.4%), followed by </a:t>
            </a:r>
            <a:r>
              <a:rPr lang="en-GB" b="1" dirty="0" smtClean="0"/>
              <a:t>ECOWAS</a:t>
            </a:r>
            <a:r>
              <a:rPr lang="tr-TR" dirty="0" smtClean="0"/>
              <a:t> (</a:t>
            </a:r>
            <a:r>
              <a:rPr lang="en-GB" dirty="0"/>
              <a:t>Economic Community of West African </a:t>
            </a:r>
            <a:r>
              <a:rPr lang="en-GB" dirty="0" smtClean="0"/>
              <a:t>States</a:t>
            </a:r>
            <a:r>
              <a:rPr lang="tr-TR" dirty="0" smtClean="0"/>
              <a:t>)</a:t>
            </a:r>
            <a:r>
              <a:rPr lang="en-GB" dirty="0" smtClean="0"/>
              <a:t> </a:t>
            </a:r>
            <a:r>
              <a:rPr lang="en-GB" dirty="0"/>
              <a:t>with 158.0 billion FCFA (20.0%). </a:t>
            </a:r>
            <a:endParaRPr lang="tr-TR" dirty="0" smtClean="0"/>
          </a:p>
          <a:p>
            <a:r>
              <a:rPr lang="en-GB" dirty="0" smtClean="0"/>
              <a:t>Imports </a:t>
            </a:r>
            <a:r>
              <a:rPr lang="en-GB" dirty="0"/>
              <a:t>of </a:t>
            </a:r>
            <a:r>
              <a:rPr lang="en-GB" b="1" dirty="0"/>
              <a:t>WAEMU</a:t>
            </a:r>
            <a:r>
              <a:rPr lang="en-GB" dirty="0"/>
              <a:t> </a:t>
            </a:r>
            <a:r>
              <a:rPr lang="tr-TR" dirty="0" smtClean="0"/>
              <a:t>(</a:t>
            </a:r>
            <a:r>
              <a:rPr lang="en-GB" dirty="0"/>
              <a:t>West African Economic and Monetary </a:t>
            </a:r>
            <a:r>
              <a:rPr lang="en-GB" dirty="0" smtClean="0"/>
              <a:t>Union</a:t>
            </a:r>
            <a:r>
              <a:rPr lang="tr-TR" dirty="0" smtClean="0"/>
              <a:t>)</a:t>
            </a:r>
            <a:r>
              <a:rPr lang="en-GB" dirty="0" smtClean="0"/>
              <a:t>, </a:t>
            </a:r>
            <a:r>
              <a:rPr lang="en-GB" dirty="0"/>
              <a:t>with 95.2 billion FCFA of purchases, accounted for 12.0% of total acquisitions. Reported to </a:t>
            </a:r>
            <a:r>
              <a:rPr lang="en-GB" b="1" dirty="0" smtClean="0"/>
              <a:t>ECOWAS</a:t>
            </a:r>
            <a:r>
              <a:rPr lang="en-GB" dirty="0"/>
              <a:t>, they represent 60.3</a:t>
            </a:r>
            <a:r>
              <a:rPr lang="en-GB" dirty="0" smtClean="0"/>
              <a:t>%.</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136944315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1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GB" sz="4000" b="1" i="1" dirty="0"/>
              <a:t>Analysis of Balance of </a:t>
            </a:r>
            <a:r>
              <a:rPr lang="en-GB" sz="4000" b="1" i="1" dirty="0" smtClean="0"/>
              <a:t>Payments</a:t>
            </a:r>
            <a:endParaRPr lang="en-US" sz="4000" dirty="0"/>
          </a:p>
        </p:txBody>
      </p:sp>
      <p:sp>
        <p:nvSpPr>
          <p:cNvPr id="3" name="Content Placeholder 2"/>
          <p:cNvSpPr>
            <a:spLocks noGrp="1"/>
          </p:cNvSpPr>
          <p:nvPr>
            <p:ph idx="1"/>
          </p:nvPr>
        </p:nvSpPr>
        <p:spPr/>
        <p:txBody>
          <a:bodyPr>
            <a:normAutofit/>
          </a:bodyPr>
          <a:lstStyle/>
          <a:p>
            <a:r>
              <a:rPr lang="en-GB" dirty="0"/>
              <a:t>The balance of payments is a statistical statement that records all economic and financial flows </a:t>
            </a:r>
            <a:r>
              <a:rPr lang="en-GB" dirty="0" smtClean="0"/>
              <a:t>between </a:t>
            </a:r>
            <a:r>
              <a:rPr lang="en-GB" dirty="0"/>
              <a:t>residents of a country and non-residents in a </a:t>
            </a:r>
            <a:r>
              <a:rPr lang="en-GB" dirty="0" smtClean="0"/>
              <a:t>specified </a:t>
            </a:r>
            <a:r>
              <a:rPr lang="en-GB" dirty="0"/>
              <a:t>period. </a:t>
            </a:r>
            <a:endParaRPr lang="tr-TR" dirty="0" smtClean="0"/>
          </a:p>
          <a:p>
            <a:r>
              <a:rPr lang="en-GB" dirty="0" smtClean="0"/>
              <a:t>It </a:t>
            </a:r>
            <a:r>
              <a:rPr lang="en-GB" dirty="0"/>
              <a:t>is, therefore, an indispensable tool of decision support for </a:t>
            </a:r>
            <a:r>
              <a:rPr lang="en-GB" dirty="0" smtClean="0"/>
              <a:t>authorities</a:t>
            </a:r>
            <a:r>
              <a:rPr lang="tr-TR" dirty="0" smtClean="0"/>
              <a:t>.</a:t>
            </a:r>
          </a:p>
          <a:p>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141692298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i="1" dirty="0"/>
              <a:t>Analysis of Balance of Payments</a:t>
            </a:r>
            <a:endParaRPr lang="en-US" dirty="0"/>
          </a:p>
        </p:txBody>
      </p:sp>
      <p:sp>
        <p:nvSpPr>
          <p:cNvPr id="3" name="Content Placeholder 2"/>
          <p:cNvSpPr>
            <a:spLocks noGrp="1"/>
          </p:cNvSpPr>
          <p:nvPr>
            <p:ph idx="1"/>
          </p:nvPr>
        </p:nvSpPr>
        <p:spPr/>
        <p:txBody>
          <a:bodyPr>
            <a:normAutofit/>
          </a:bodyPr>
          <a:lstStyle/>
          <a:p>
            <a:r>
              <a:rPr lang="en-GB" sz="2400" dirty="0"/>
              <a:t>Like the other member countries of the West African </a:t>
            </a:r>
            <a:r>
              <a:rPr lang="en-GB" sz="2400" dirty="0" smtClean="0"/>
              <a:t>Economic </a:t>
            </a:r>
            <a:r>
              <a:rPr lang="en-GB" sz="2400" dirty="0"/>
              <a:t>and Monetary Union (WAEMU), the Niger’s balance of payments is established annually by the Central Bank of </a:t>
            </a:r>
            <a:r>
              <a:rPr lang="en-GB" sz="2400" dirty="0" smtClean="0"/>
              <a:t>West </a:t>
            </a:r>
            <a:r>
              <a:rPr lang="en-GB" sz="2400" dirty="0"/>
              <a:t>African States (BCEAO) and validated by the National Committee of the balance of </a:t>
            </a:r>
            <a:r>
              <a:rPr lang="en-GB" sz="2400" dirty="0" smtClean="0"/>
              <a:t>payments</a:t>
            </a:r>
            <a:r>
              <a:rPr lang="tr-TR" sz="2400" dirty="0" smtClean="0"/>
              <a:t>.</a:t>
            </a:r>
            <a:r>
              <a:rPr lang="en-GB" sz="2400" dirty="0" smtClean="0"/>
              <a:t> </a:t>
            </a:r>
            <a:endParaRPr lang="tr-TR" sz="2400" dirty="0" smtClean="0"/>
          </a:p>
          <a:p>
            <a:r>
              <a:rPr lang="en-GB" sz="2400" dirty="0" smtClean="0"/>
              <a:t>Estimates </a:t>
            </a:r>
            <a:r>
              <a:rPr lang="en-GB" sz="2400" dirty="0"/>
              <a:t>of this balance are regularly produced on the basis of the </a:t>
            </a:r>
            <a:r>
              <a:rPr lang="en-GB" sz="2400" dirty="0" smtClean="0"/>
              <a:t>information</a:t>
            </a:r>
            <a:r>
              <a:rPr lang="tr-TR" sz="2400" dirty="0" smtClean="0"/>
              <a:t> </a:t>
            </a:r>
            <a:r>
              <a:rPr lang="en-GB" sz="2400" dirty="0" smtClean="0"/>
              <a:t>available </a:t>
            </a:r>
            <a:r>
              <a:rPr lang="en-GB" sz="2400" dirty="0"/>
              <a:t>for the internal needs of the BCEAO and IMF missions.</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963088610"/>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1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57" y="171364"/>
            <a:ext cx="9404723" cy="1400530"/>
          </a:xfrm>
        </p:spPr>
        <p:txBody>
          <a:bodyPr/>
          <a:lstStyle/>
          <a:p>
            <a:r>
              <a:rPr lang="en-GB" sz="3200" b="1" dirty="0"/>
              <a:t>Evolution of the global balance of the balance of payments (Amounts in millions of FCFA)</a:t>
            </a:r>
            <a:endParaRPr lang="en-US" sz="32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47</a:t>
            </a:fld>
            <a:endParaRPr lang="en-US" dirty="0"/>
          </a:p>
        </p:txBody>
      </p:sp>
      <p:pic>
        <p:nvPicPr>
          <p:cNvPr id="6" name="18 Resim" descr="rbpniger-balance-of-paiments-2009.jpg"/>
          <p:cNvPicPr/>
          <p:nvPr/>
        </p:nvPicPr>
        <p:blipFill>
          <a:blip r:embed="rId2" cstate="print"/>
          <a:stretch>
            <a:fillRect/>
          </a:stretch>
        </p:blipFill>
        <p:spPr>
          <a:xfrm>
            <a:off x="1527516" y="1262406"/>
            <a:ext cx="7236657" cy="3517022"/>
          </a:xfrm>
          <a:prstGeom prst="rect">
            <a:avLst/>
          </a:prstGeom>
        </p:spPr>
      </p:pic>
      <p:sp>
        <p:nvSpPr>
          <p:cNvPr id="7" name="Rectangle 6"/>
          <p:cNvSpPr/>
          <p:nvPr/>
        </p:nvSpPr>
        <p:spPr>
          <a:xfrm>
            <a:off x="196948" y="4779428"/>
            <a:ext cx="11619914" cy="1791260"/>
          </a:xfrm>
          <a:prstGeom prst="rect">
            <a:avLst/>
          </a:prstGeom>
        </p:spPr>
        <p:txBody>
          <a:bodyPr wrap="square">
            <a:spAutoFit/>
          </a:bodyPr>
          <a:lstStyle/>
          <a:p>
            <a:pPr indent="457200" algn="just">
              <a:lnSpc>
                <a:spcPct val="115000"/>
              </a:lnSpc>
              <a:spcAft>
                <a:spcPts val="0"/>
              </a:spcAft>
            </a:pPr>
            <a:r>
              <a:rPr lang="en-GB" sz="2400" dirty="0">
                <a:solidFill>
                  <a:schemeClr val="accent4">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The long-term evolution of the overall balance of the balance of payments of Niger remains highly dependent on internal exogenous shocks which the most recurrent are the agro-climatic conditions, but also external, related to the international environment, that it comes to the rising oil prices on the international market or external financial supports.</a:t>
            </a:r>
            <a:endParaRPr lang="en-US" sz="200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51092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Evolution of the global balance of the balance of payments of Niger between 1992 and 2009</a:t>
            </a:r>
            <a:endParaRPr lang="en-US" sz="32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48</a:t>
            </a:fld>
            <a:endParaRPr lang="en-US" dirty="0"/>
          </a:p>
        </p:txBody>
      </p:sp>
      <p:pic>
        <p:nvPicPr>
          <p:cNvPr id="6" name="19 Resim" descr="Evolution-du-solde-global-de-la-balance-des-paiements1992--2009.jpg"/>
          <p:cNvPicPr/>
          <p:nvPr/>
        </p:nvPicPr>
        <p:blipFill>
          <a:blip r:embed="rId2" cstate="print"/>
          <a:stretch>
            <a:fillRect/>
          </a:stretch>
        </p:blipFill>
        <p:spPr>
          <a:xfrm>
            <a:off x="646111" y="1616616"/>
            <a:ext cx="9348976" cy="5030021"/>
          </a:xfrm>
          <a:prstGeom prst="rect">
            <a:avLst/>
          </a:prstGeom>
        </p:spPr>
      </p:pic>
    </p:spTree>
    <p:extLst>
      <p:ext uri="{BB962C8B-B14F-4D97-AF65-F5344CB8AC3E}">
        <p14:creationId xmlns:p14="http://schemas.microsoft.com/office/powerpoint/2010/main" val="223260901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Niger’s trade deficit widened again in 2012, increasing by 25 billion FCFA  to 473 billion FCFA, despite the buoyancy of exports, boosted by sales of uranium and the country’s first refined petroleum products. </a:t>
            </a:r>
            <a:endParaRPr lang="tr-TR" dirty="0" smtClean="0"/>
          </a:p>
          <a:p>
            <a:r>
              <a:rPr lang="en-GB" dirty="0" smtClean="0"/>
              <a:t>Exports </a:t>
            </a:r>
            <a:r>
              <a:rPr lang="en-GB" dirty="0"/>
              <a:t>were up 15.0%, representing 22.1% of GDP. Imports, meanwhile, grew by 14.8%, representing 35.8% of GDP. </a:t>
            </a:r>
            <a:endParaRPr lang="tr-TR" dirty="0" smtClean="0"/>
          </a:p>
          <a:p>
            <a:r>
              <a:rPr lang="en-GB" dirty="0" smtClean="0"/>
              <a:t>The </a:t>
            </a:r>
            <a:r>
              <a:rPr lang="en-GB" dirty="0"/>
              <a:t>current account has a structural deficit and deteriorated in 2012. The deficit grew to 795 billion FCFA, or 22.7% of GDP, from 684 billion FCFA in 2011. </a:t>
            </a:r>
            <a:endParaRPr lang="tr-TR" dirty="0" smtClean="0"/>
          </a:p>
          <a:p>
            <a:r>
              <a:rPr lang="en-GB" dirty="0" smtClean="0"/>
              <a:t>One </a:t>
            </a:r>
            <a:r>
              <a:rPr lang="en-GB" dirty="0"/>
              <a:t>of the main causes of this deterioration was the import of capital goods for major extraction investment projects.</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49</a:t>
            </a:fld>
            <a:endParaRPr lang="en-US" dirty="0"/>
          </a:p>
        </p:txBody>
      </p:sp>
      <p:sp>
        <p:nvSpPr>
          <p:cNvPr id="6" name="Title 5"/>
          <p:cNvSpPr>
            <a:spLocks noGrp="1"/>
          </p:cNvSpPr>
          <p:nvPr>
            <p:ph type="title"/>
          </p:nvPr>
        </p:nvSpPr>
        <p:spPr/>
        <p:txBody>
          <a:bodyPr/>
          <a:lstStyle/>
          <a:p>
            <a:r>
              <a:rPr lang="en-GB" sz="4000" b="1" i="1" dirty="0"/>
              <a:t>Analysis of Balance of Payments</a:t>
            </a:r>
            <a:endParaRPr lang="en-US" dirty="0"/>
          </a:p>
        </p:txBody>
      </p:sp>
    </p:spTree>
    <p:extLst>
      <p:ext uri="{BB962C8B-B14F-4D97-AF65-F5344CB8AC3E}">
        <p14:creationId xmlns:p14="http://schemas.microsoft.com/office/powerpoint/2010/main" val="4252615428"/>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409048" cy="6858000"/>
          </a:xfrm>
        </p:spPr>
      </p:pic>
      <p:sp>
        <p:nvSpPr>
          <p:cNvPr id="2" name="Title 1"/>
          <p:cNvSpPr>
            <a:spLocks noGrp="1"/>
          </p:cNvSpPr>
          <p:nvPr>
            <p:ph type="title"/>
          </p:nvPr>
        </p:nvSpPr>
        <p:spPr>
          <a:xfrm>
            <a:off x="7406461" y="4291449"/>
            <a:ext cx="4530800" cy="1400530"/>
          </a:xfrm>
        </p:spPr>
        <p:txBody>
          <a:bodyPr/>
          <a:lstStyle/>
          <a:p>
            <a:r>
              <a:rPr lang="en-US" dirty="0">
                <a:solidFill>
                  <a:schemeClr val="accent4">
                    <a:lumMod val="60000"/>
                    <a:lumOff val="40000"/>
                  </a:schemeClr>
                </a:solidFill>
              </a:rPr>
              <a:t>Fig</a:t>
            </a:r>
            <a:r>
              <a:rPr lang="tr-TR" dirty="0">
                <a:solidFill>
                  <a:schemeClr val="accent4">
                    <a:lumMod val="60000"/>
                    <a:lumOff val="40000"/>
                  </a:schemeClr>
                </a:solidFill>
              </a:rPr>
              <a:t>u</a:t>
            </a:r>
            <a:r>
              <a:rPr lang="en-US" dirty="0">
                <a:solidFill>
                  <a:schemeClr val="accent4">
                    <a:lumMod val="60000"/>
                    <a:lumOff val="40000"/>
                  </a:schemeClr>
                </a:solidFill>
              </a:rPr>
              <a:t>r</a:t>
            </a:r>
            <a:r>
              <a:rPr lang="tr-TR" dirty="0">
                <a:solidFill>
                  <a:schemeClr val="accent4">
                    <a:lumMod val="60000"/>
                    <a:lumOff val="40000"/>
                  </a:schemeClr>
                </a:solidFill>
              </a:rPr>
              <a:t>e</a:t>
            </a:r>
            <a:r>
              <a:rPr lang="en-US" dirty="0">
                <a:solidFill>
                  <a:schemeClr val="accent4">
                    <a:lumMod val="60000"/>
                    <a:lumOff val="40000"/>
                  </a:schemeClr>
                </a:solidFill>
              </a:rPr>
              <a:t>s of Niger’s Economy</a:t>
            </a:r>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609" y="1"/>
            <a:ext cx="3167607" cy="21804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461" y="2180493"/>
            <a:ext cx="3171756" cy="1899138"/>
          </a:xfrm>
          <a:prstGeom prst="rect">
            <a:avLst/>
          </a:prstGeom>
        </p:spPr>
      </p:pic>
    </p:spTree>
    <p:extLst>
      <p:ext uri="{BB962C8B-B14F-4D97-AF65-F5344CB8AC3E}">
        <p14:creationId xmlns:p14="http://schemas.microsoft.com/office/powerpoint/2010/main" val="218627818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157296"/>
            <a:ext cx="9404723" cy="1052526"/>
          </a:xfrm>
        </p:spPr>
        <p:txBody>
          <a:bodyPr/>
          <a:lstStyle/>
          <a:p>
            <a:r>
              <a:rPr lang="en-GB" sz="4000" b="1" i="1" dirty="0"/>
              <a:t>Analysis of Balance of Payments</a:t>
            </a:r>
            <a:endParaRPr lang="en-US" dirty="0"/>
          </a:p>
        </p:txBody>
      </p:sp>
      <p:sp>
        <p:nvSpPr>
          <p:cNvPr id="3" name="Content Placeholder 2"/>
          <p:cNvSpPr>
            <a:spLocks noGrp="1"/>
          </p:cNvSpPr>
          <p:nvPr>
            <p:ph idx="1"/>
          </p:nvPr>
        </p:nvSpPr>
        <p:spPr>
          <a:xfrm>
            <a:off x="195945" y="1222717"/>
            <a:ext cx="10156595" cy="4812116"/>
          </a:xfrm>
        </p:spPr>
        <p:txBody>
          <a:bodyPr>
            <a:noAutofit/>
          </a:bodyPr>
          <a:lstStyle/>
          <a:p>
            <a:r>
              <a:rPr lang="en-GB" sz="2400" dirty="0"/>
              <a:t>Furthermore, food imports almost doubled and imports of other consumer goods also increased. Foreign direct investment (FDI) – mainly Chinese and French investment in the mining and oil sectors – has remained high over the past three years, making the deficits sustainable. </a:t>
            </a:r>
            <a:endParaRPr lang="tr-TR" sz="2400" dirty="0" smtClean="0"/>
          </a:p>
          <a:p>
            <a:r>
              <a:rPr lang="en-GB" sz="2400" dirty="0" smtClean="0"/>
              <a:t>Total </a:t>
            </a:r>
            <a:r>
              <a:rPr lang="en-GB" sz="2400" dirty="0"/>
              <a:t>FDI was 499 billion FCFA in 2011 and 402 billion FCFA in 2012. The current account balance should improve drastically in 2013. </a:t>
            </a:r>
            <a:endParaRPr lang="tr-TR" sz="2400" dirty="0" smtClean="0"/>
          </a:p>
          <a:p>
            <a:r>
              <a:rPr lang="en-GB" sz="2400" dirty="0" smtClean="0"/>
              <a:t>Imports </a:t>
            </a:r>
            <a:r>
              <a:rPr lang="en-GB" sz="2400" dirty="0"/>
              <a:t>of the main refined petroleum products will fall dramatically, while exports should get into their stride after a slow start to 2012. </a:t>
            </a:r>
            <a:endParaRPr lang="tr-TR" sz="2400" dirty="0" smtClean="0"/>
          </a:p>
          <a:p>
            <a:r>
              <a:rPr lang="en-GB" sz="2400" dirty="0" smtClean="0"/>
              <a:t>Meanwhile</a:t>
            </a:r>
            <a:r>
              <a:rPr lang="en-GB" sz="2400" dirty="0"/>
              <a:t>, in early 2012 the IMF approved a new three-year economic programme under the Extended Credit Facility that will further strengthen medium-term macroeconomic stability.</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1679426339"/>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0 Resim" descr="Current-Account-(percentage-of-GDP).jpg"/>
          <p:cNvPicPr/>
          <p:nvPr/>
        </p:nvPicPr>
        <p:blipFill>
          <a:blip r:embed="rId2" cstate="print"/>
          <a:stretch>
            <a:fillRect/>
          </a:stretch>
        </p:blipFill>
        <p:spPr>
          <a:xfrm>
            <a:off x="302202" y="1518693"/>
            <a:ext cx="10888537" cy="3545677"/>
          </a:xfrm>
          <a:prstGeom prst="rect">
            <a:avLst/>
          </a:prstGeom>
        </p:spPr>
      </p:pic>
      <p:sp>
        <p:nvSpPr>
          <p:cNvPr id="2" name="Title 1"/>
          <p:cNvSpPr>
            <a:spLocks noGrp="1"/>
          </p:cNvSpPr>
          <p:nvPr>
            <p:ph type="title"/>
          </p:nvPr>
        </p:nvSpPr>
        <p:spPr/>
        <p:txBody>
          <a:bodyPr/>
          <a:lstStyle/>
          <a:p>
            <a:r>
              <a:rPr lang="en-GB" sz="3600" b="1" dirty="0"/>
              <a:t>Current Account (percentage of GDP)</a:t>
            </a:r>
            <a:endParaRPr lang="en-US" sz="36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51</a:t>
            </a:fld>
            <a:endParaRPr lang="en-US" dirty="0"/>
          </a:p>
        </p:txBody>
      </p:sp>
      <p:sp>
        <p:nvSpPr>
          <p:cNvPr id="7" name="Rectangle 6"/>
          <p:cNvSpPr/>
          <p:nvPr/>
        </p:nvSpPr>
        <p:spPr>
          <a:xfrm>
            <a:off x="302202" y="5064370"/>
            <a:ext cx="3422796" cy="410882"/>
          </a:xfrm>
          <a:prstGeom prst="rect">
            <a:avLst/>
          </a:prstGeom>
        </p:spPr>
        <p:txBody>
          <a:bodyPr wrap="none">
            <a:spAutoFit/>
          </a:bodyPr>
          <a:lstStyle/>
          <a:p>
            <a:pPr>
              <a:lnSpc>
                <a:spcPct val="115000"/>
              </a:lnSpc>
              <a:spcAft>
                <a:spcPts val="1000"/>
              </a:spcAft>
            </a:pPr>
            <a:r>
              <a:rPr lang="en-GB" i="1" dirty="0">
                <a:latin typeface="Times New Roman" panose="02020603050405020304" pitchFamily="18" charset="0"/>
                <a:ea typeface="Calibri" panose="020F0502020204030204" pitchFamily="34" charset="0"/>
                <a:cs typeface="Times New Roman" panose="02020603050405020304" pitchFamily="18" charset="0"/>
              </a:rPr>
              <a:t>Source: African Economic Outlook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352334"/>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a:t>Comparative evolution of the trade balance and current </a:t>
            </a:r>
            <a:r>
              <a:rPr lang="en-GB" sz="2400" b="1" dirty="0" err="1"/>
              <a:t>accountentre</a:t>
            </a:r>
            <a:r>
              <a:rPr lang="en-GB" sz="2400" b="1" dirty="0"/>
              <a:t> 1992 et 2009 between 1992 and 2009 </a:t>
            </a:r>
            <a:r>
              <a:rPr lang="en-US" sz="2400" dirty="0"/>
              <a:t/>
            </a:r>
            <a:br>
              <a:rPr lang="en-US" sz="2400" dirty="0"/>
            </a:br>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52</a:t>
            </a:fld>
            <a:endParaRPr lang="en-US" dirty="0"/>
          </a:p>
        </p:txBody>
      </p:sp>
      <p:pic>
        <p:nvPicPr>
          <p:cNvPr id="6" name="21 Resim" descr="Comparative-evolution-of-the-trade-balance-and-current-account.jpg"/>
          <p:cNvPicPr/>
          <p:nvPr/>
        </p:nvPicPr>
        <p:blipFill>
          <a:blip r:embed="rId2" cstate="print"/>
          <a:stretch>
            <a:fillRect/>
          </a:stretch>
        </p:blipFill>
        <p:spPr>
          <a:xfrm>
            <a:off x="928553" y="1447800"/>
            <a:ext cx="8839837" cy="5162418"/>
          </a:xfrm>
          <a:prstGeom prst="rect">
            <a:avLst/>
          </a:prstGeom>
        </p:spPr>
      </p:pic>
    </p:spTree>
    <p:extLst>
      <p:ext uri="{BB962C8B-B14F-4D97-AF65-F5344CB8AC3E}">
        <p14:creationId xmlns:p14="http://schemas.microsoft.com/office/powerpoint/2010/main" val="411438006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283" y="1743429"/>
            <a:ext cx="10214148" cy="4769913"/>
          </a:xfrm>
        </p:spPr>
        <p:txBody>
          <a:bodyPr>
            <a:normAutofit/>
          </a:bodyPr>
          <a:lstStyle/>
          <a:p>
            <a:r>
              <a:rPr lang="en-GB" dirty="0"/>
              <a:t>Niger’s trade balance is structurally in deficit, owing not only to the low price and volume of exported products, but also to the import of capital goods, petroleum and food products. </a:t>
            </a:r>
            <a:endParaRPr lang="tr-TR" dirty="0" smtClean="0"/>
          </a:p>
          <a:p>
            <a:r>
              <a:rPr lang="en-GB" dirty="0" smtClean="0"/>
              <a:t>The </a:t>
            </a:r>
            <a:r>
              <a:rPr lang="en-GB" dirty="0"/>
              <a:t>flows associated with imports and linked to the big projects in the oil and uranium sectors have increased tenfold since 2007, attaining 11% of GDP in 20093. </a:t>
            </a:r>
            <a:endParaRPr lang="tr-TR" dirty="0" smtClean="0"/>
          </a:p>
          <a:p>
            <a:r>
              <a:rPr lang="en-GB" dirty="0" smtClean="0"/>
              <a:t>Labour </a:t>
            </a:r>
            <a:r>
              <a:rPr lang="en-GB" dirty="0"/>
              <a:t>and capital income, along with current transfers, are not enough to fill the trade gap, thus resulting in an external current account deficit that has almost tripled, up from 8.2% of GDP to 23.7% between 2007 and 2009. </a:t>
            </a:r>
            <a:endParaRPr lang="tr-TR" dirty="0" smtClean="0"/>
          </a:p>
          <a:p>
            <a:r>
              <a:rPr lang="en-GB" dirty="0" smtClean="0"/>
              <a:t>However</a:t>
            </a:r>
            <a:r>
              <a:rPr lang="en-GB" dirty="0"/>
              <a:t>, the external current account deficit was covered by capital inflows from official development assistance and foreign direct investments (FDI</a:t>
            </a:r>
            <a:r>
              <a:rPr lang="en-GB" dirty="0" smtClean="0"/>
              <a:t>).</a:t>
            </a:r>
            <a:endParaRPr lang="tr-TR" dirty="0" smtClean="0"/>
          </a:p>
          <a:p>
            <a:r>
              <a:rPr lang="en-GB" dirty="0"/>
              <a:t>These flows enabled the country to accumulate exchange reserves equivalent to 2.5 months of import as at end </a:t>
            </a:r>
            <a:r>
              <a:rPr lang="en-GB" dirty="0" smtClean="0"/>
              <a:t>2009</a:t>
            </a:r>
            <a:r>
              <a:rPr lang="tr-TR" dirty="0" smtClean="0"/>
              <a:t>.</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53</a:t>
            </a:fld>
            <a:endParaRPr lang="en-US" dirty="0"/>
          </a:p>
        </p:txBody>
      </p:sp>
      <p:sp>
        <p:nvSpPr>
          <p:cNvPr id="6" name="Title 1"/>
          <p:cNvSpPr>
            <a:spLocks noGrp="1"/>
          </p:cNvSpPr>
          <p:nvPr>
            <p:ph type="title"/>
          </p:nvPr>
        </p:nvSpPr>
        <p:spPr>
          <a:xfrm>
            <a:off x="195945" y="157296"/>
            <a:ext cx="9404723" cy="1052526"/>
          </a:xfrm>
        </p:spPr>
        <p:txBody>
          <a:bodyPr/>
          <a:lstStyle/>
          <a:p>
            <a:r>
              <a:rPr lang="en-GB" sz="4000" b="1" i="1" dirty="0"/>
              <a:t>Analysis of Balance of Payments</a:t>
            </a:r>
            <a:endParaRPr lang="en-US" dirty="0"/>
          </a:p>
        </p:txBody>
      </p:sp>
    </p:spTree>
    <p:extLst>
      <p:ext uri="{BB962C8B-B14F-4D97-AF65-F5344CB8AC3E}">
        <p14:creationId xmlns:p14="http://schemas.microsoft.com/office/powerpoint/2010/main" val="201318475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182" y="1560549"/>
            <a:ext cx="9894358" cy="5163808"/>
          </a:xfrm>
        </p:spPr>
        <p:txBody>
          <a:bodyPr/>
          <a:lstStyle/>
          <a:p>
            <a:r>
              <a:rPr lang="en-GB" dirty="0"/>
              <a:t>The balance of payments of Niger showed a debit balance out with credit balances observed since 2005. </a:t>
            </a:r>
            <a:endParaRPr lang="tr-TR" dirty="0" smtClean="0"/>
          </a:p>
          <a:p>
            <a:r>
              <a:rPr lang="en-GB" dirty="0" smtClean="0"/>
              <a:t>This </a:t>
            </a:r>
            <a:r>
              <a:rPr lang="en-GB" dirty="0"/>
              <a:t>reversal results from the degradation of current account, partially offset by the improvement in the capital account and financial transaction. </a:t>
            </a:r>
            <a:endParaRPr lang="tr-TR" dirty="0" smtClean="0"/>
          </a:p>
          <a:p>
            <a:r>
              <a:rPr lang="en-GB" dirty="0" smtClean="0"/>
              <a:t>The </a:t>
            </a:r>
            <a:r>
              <a:rPr lang="en-GB" dirty="0"/>
              <a:t>current account deficit increased from 311,718,000 to 621,322,000 under the effect of a simultaneous deterioration in the balance of goods, services and income well above the improvement of current </a:t>
            </a:r>
            <a:r>
              <a:rPr lang="en-GB" dirty="0" smtClean="0"/>
              <a:t>transfers.</a:t>
            </a:r>
            <a:r>
              <a:rPr lang="tr-TR" dirty="0" smtClean="0"/>
              <a:t> </a:t>
            </a:r>
          </a:p>
          <a:p>
            <a:r>
              <a:rPr lang="en-GB" dirty="0" smtClean="0"/>
              <a:t>This </a:t>
            </a:r>
            <a:r>
              <a:rPr lang="en-GB" dirty="0"/>
              <a:t>large deficit was financed by an important contribution of public capital and foreign private. </a:t>
            </a:r>
            <a:endParaRPr lang="tr-TR" dirty="0"/>
          </a:p>
          <a:p>
            <a:r>
              <a:rPr lang="en-GB" dirty="0" smtClean="0"/>
              <a:t>In </a:t>
            </a:r>
            <a:r>
              <a:rPr lang="en-GB" dirty="0"/>
              <a:t>Indeed, the capital account and financial transactions stood at 538.631 million against 390,139,000 in 2008. </a:t>
            </a:r>
            <a:endParaRPr lang="tr-TR" dirty="0" smtClean="0"/>
          </a:p>
          <a:p>
            <a:r>
              <a:rPr lang="en-GB" dirty="0" smtClean="0"/>
              <a:t>Overall</a:t>
            </a:r>
            <a:r>
              <a:rPr lang="en-GB" dirty="0"/>
              <a:t>, the balance of the balance of payments has emerged Deficit 89,754,000 in 2009 against a surplus of 72,696,000 in 2008. </a:t>
            </a:r>
            <a:endParaRPr lang="en-US" dirty="0"/>
          </a:p>
          <a:p>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54</a:t>
            </a:fld>
            <a:endParaRPr lang="en-US" dirty="0"/>
          </a:p>
        </p:txBody>
      </p:sp>
      <p:sp>
        <p:nvSpPr>
          <p:cNvPr id="6" name="Title 1"/>
          <p:cNvSpPr>
            <a:spLocks noGrp="1"/>
          </p:cNvSpPr>
          <p:nvPr>
            <p:ph type="title"/>
          </p:nvPr>
        </p:nvSpPr>
        <p:spPr>
          <a:xfrm>
            <a:off x="195945" y="157296"/>
            <a:ext cx="9404723" cy="1052526"/>
          </a:xfrm>
        </p:spPr>
        <p:txBody>
          <a:bodyPr/>
          <a:lstStyle/>
          <a:p>
            <a:r>
              <a:rPr lang="en-GB" sz="4000" b="1" i="1" dirty="0"/>
              <a:t>Analysis of Balance of Payments</a:t>
            </a:r>
            <a:endParaRPr lang="en-US" dirty="0"/>
          </a:p>
        </p:txBody>
      </p:sp>
    </p:spTree>
    <p:extLst>
      <p:ext uri="{BB962C8B-B14F-4D97-AF65-F5344CB8AC3E}">
        <p14:creationId xmlns:p14="http://schemas.microsoft.com/office/powerpoint/2010/main" val="2762467050"/>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9197584" cy="1915647"/>
          </a:xfrm>
        </p:spPr>
        <p:txBody>
          <a:bodyPr/>
          <a:lstStyle/>
          <a:p>
            <a:pPr lvl="0"/>
            <a:r>
              <a:rPr lang="en-GB" sz="3600" b="1" dirty="0"/>
              <a:t>REGIONAL AND BILATERAL RELATIONS</a:t>
            </a:r>
            <a:endParaRPr lang="en-US" sz="3600" dirty="0"/>
          </a:p>
        </p:txBody>
      </p:sp>
      <p:sp>
        <p:nvSpPr>
          <p:cNvPr id="3" name="Text Placeholder 2"/>
          <p:cNvSpPr>
            <a:spLocks noGrp="1"/>
          </p:cNvSpPr>
          <p:nvPr>
            <p:ph type="body" idx="1"/>
          </p:nvPr>
        </p:nvSpPr>
        <p:spPr>
          <a:xfrm>
            <a:off x="1154955" y="4777380"/>
            <a:ext cx="8825658" cy="1471020"/>
          </a:xfrm>
        </p:spPr>
        <p:txBody>
          <a:bodyPr>
            <a:normAutofit fontScale="77500" lnSpcReduction="20000"/>
          </a:bodyPr>
          <a:lstStyle/>
          <a:p>
            <a:pPr marL="342900" indent="-342900">
              <a:buFont typeface="Arial" panose="020B0604020202020204" pitchFamily="34" charset="0"/>
              <a:buChar char="•"/>
            </a:pPr>
            <a:r>
              <a:rPr lang="en-GB" dirty="0"/>
              <a:t>The position of Niger’s Foreign Trade in </a:t>
            </a:r>
            <a:r>
              <a:rPr lang="en-GB" dirty="0" smtClean="0"/>
              <a:t>Africa</a:t>
            </a:r>
            <a:endParaRPr lang="tr-TR" dirty="0" smtClean="0"/>
          </a:p>
          <a:p>
            <a:pPr marL="342900" indent="-342900">
              <a:buFont typeface="Arial" panose="020B0604020202020204" pitchFamily="34" charset="0"/>
              <a:buChar char="•"/>
            </a:pPr>
            <a:r>
              <a:rPr lang="en-GB" dirty="0"/>
              <a:t>The position of Niger’s Foreign Trade in the </a:t>
            </a:r>
            <a:r>
              <a:rPr lang="en-GB" dirty="0" smtClean="0"/>
              <a:t>World</a:t>
            </a:r>
            <a:endParaRPr lang="tr-TR" dirty="0" smtClean="0"/>
          </a:p>
          <a:p>
            <a:pPr marL="342900" indent="-342900">
              <a:buFont typeface="Arial" panose="020B0604020202020204" pitchFamily="34" charset="0"/>
              <a:buChar char="•"/>
            </a:pPr>
            <a:r>
              <a:rPr lang="en-GB" dirty="0"/>
              <a:t>The Relationship between Niger and Regional and International (Trade) </a:t>
            </a:r>
            <a:r>
              <a:rPr lang="en-GB" dirty="0" smtClean="0"/>
              <a:t>Organizations</a:t>
            </a:r>
            <a:endParaRPr lang="tr-TR" dirty="0" smtClean="0"/>
          </a:p>
          <a:p>
            <a:pPr marL="342900" indent="-342900">
              <a:buFont typeface="Arial" panose="020B0604020202020204" pitchFamily="34" charset="0"/>
              <a:buChar char="•"/>
            </a:pPr>
            <a:r>
              <a:rPr lang="en-GB" dirty="0"/>
              <a:t>Agreements With Regional and International (trade) Organizations</a:t>
            </a:r>
            <a:endParaRPr lang="tr-TR" dirty="0" smtClean="0"/>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55</a:t>
            </a:fld>
            <a:endParaRPr lang="en-US" dirty="0"/>
          </a:p>
        </p:txBody>
      </p:sp>
    </p:spTree>
    <p:extLst>
      <p:ext uri="{BB962C8B-B14F-4D97-AF65-F5344CB8AC3E}">
        <p14:creationId xmlns:p14="http://schemas.microsoft.com/office/powerpoint/2010/main" val="2345709054"/>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3940" y="2049982"/>
            <a:ext cx="8825658" cy="3000320"/>
          </a:xfrm>
        </p:spPr>
        <p:txBody>
          <a:bodyPr>
            <a:normAutofit/>
          </a:bodyPr>
          <a:lstStyle/>
          <a:p>
            <a:r>
              <a:rPr lang="en-GB" dirty="0"/>
              <a:t>The trade of Niger is officially administrated by the Department of Trade and Private Sector Promotion. But there are also the Nigerien Association of Export Promotion (ANIPEX) and the Chamber of Commerce, Industry and Crafts of Niger (CCIAN) which play a very crucial role in the blossoming of foreign trade in Niger by forging bilateral relationships with regional and international organizations.</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56</a:t>
            </a:fld>
            <a:endParaRPr lang="en-US" dirty="0"/>
          </a:p>
        </p:txBody>
      </p:sp>
    </p:spTree>
    <p:extLst>
      <p:ext uri="{BB962C8B-B14F-4D97-AF65-F5344CB8AC3E}">
        <p14:creationId xmlns:p14="http://schemas.microsoft.com/office/powerpoint/2010/main" val="3456967004"/>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position of Niger’s Foreign Trade in Africa</a:t>
            </a:r>
            <a:endParaRPr lang="tr-TR" dirty="0"/>
          </a:p>
        </p:txBody>
      </p:sp>
      <p:sp>
        <p:nvSpPr>
          <p:cNvPr id="3" name="Content Placeholder 2"/>
          <p:cNvSpPr>
            <a:spLocks noGrp="1"/>
          </p:cNvSpPr>
          <p:nvPr>
            <p:ph idx="1"/>
          </p:nvPr>
        </p:nvSpPr>
        <p:spPr/>
        <p:txBody>
          <a:bodyPr/>
          <a:lstStyle/>
          <a:p>
            <a:r>
              <a:rPr lang="en-GB" dirty="0"/>
              <a:t>The position of Niger Trade in Africa is more focused in West Africa where it (Niger) is one of the biggest suppliers in mining and Agricultural goods. </a:t>
            </a:r>
            <a:endParaRPr lang="tr-TR" dirty="0" smtClean="0"/>
          </a:p>
          <a:p>
            <a:r>
              <a:rPr lang="en-GB" dirty="0" smtClean="0"/>
              <a:t>Despite </a:t>
            </a:r>
            <a:r>
              <a:rPr lang="en-GB" dirty="0"/>
              <a:t>this Niger remain with a low economic profile in the region. Its big trade partner in West Africa is Nigeria: its neighbour country.  </a:t>
            </a:r>
            <a:endParaRPr lang="tr-TR" dirty="0" smtClean="0"/>
          </a:p>
          <a:p>
            <a:r>
              <a:rPr lang="en-GB" dirty="0" smtClean="0"/>
              <a:t>In </a:t>
            </a:r>
            <a:r>
              <a:rPr lang="en-GB" dirty="0"/>
              <a:t>the table below we can see that the external current account of Niger as percentage of GDP is a little bit low compared to that of Western African countries. </a:t>
            </a:r>
            <a:endParaRPr lang="tr-TR" dirty="0" smtClean="0"/>
          </a:p>
          <a:p>
            <a:r>
              <a:rPr lang="en-GB" dirty="0" smtClean="0"/>
              <a:t>It </a:t>
            </a:r>
            <a:r>
              <a:rPr lang="en-GB" dirty="0"/>
              <a:t>is also low compared to that of the whole of Africa. </a:t>
            </a:r>
            <a:endParaRPr lang="en-US" dirty="0"/>
          </a:p>
          <a:p>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2207486125"/>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77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par>
                          <p:cTn id="26" fill="hold">
                            <p:stCondLst>
                              <p:cond delay="14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childTnLst>
                          </p:cTn>
                        </p:par>
                        <p:par>
                          <p:cTn id="34" fill="hold">
                            <p:stCondLst>
                              <p:cond delay="21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04" y="363151"/>
            <a:ext cx="10008136" cy="1400530"/>
          </a:xfrm>
        </p:spPr>
        <p:txBody>
          <a:bodyPr/>
          <a:lstStyle/>
          <a:p>
            <a:r>
              <a:rPr lang="en-GB" sz="3600" b="1" dirty="0"/>
              <a:t>External Current Account (percent of GDP)</a:t>
            </a:r>
            <a:r>
              <a:rPr lang="en-US" sz="3600" dirty="0"/>
              <a:t/>
            </a:r>
            <a:br>
              <a:rPr lang="en-US" sz="3600" dirty="0"/>
            </a:br>
            <a:endParaRPr lang="en-US" sz="36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58</a:t>
            </a:fld>
            <a:endParaRPr lang="en-US" dirty="0"/>
          </a:p>
        </p:txBody>
      </p:sp>
      <p:pic>
        <p:nvPicPr>
          <p:cNvPr id="6" name="2 Resim" descr="External-CA.jpg"/>
          <p:cNvPicPr/>
          <p:nvPr/>
        </p:nvPicPr>
        <p:blipFill>
          <a:blip r:embed="rId2"/>
          <a:stretch>
            <a:fillRect/>
          </a:stretch>
        </p:blipFill>
        <p:spPr>
          <a:xfrm>
            <a:off x="344404" y="1447800"/>
            <a:ext cx="10384665" cy="4771886"/>
          </a:xfrm>
          <a:prstGeom prst="rect">
            <a:avLst/>
          </a:prstGeom>
        </p:spPr>
      </p:pic>
      <p:sp>
        <p:nvSpPr>
          <p:cNvPr id="3" name="Rectangle 2"/>
          <p:cNvSpPr/>
          <p:nvPr/>
        </p:nvSpPr>
        <p:spPr>
          <a:xfrm>
            <a:off x="344403" y="6175234"/>
            <a:ext cx="10384666" cy="410882"/>
          </a:xfrm>
          <a:prstGeom prst="rect">
            <a:avLst/>
          </a:prstGeom>
        </p:spPr>
        <p:txBody>
          <a:bodyPr wrap="square">
            <a:spAutoFit/>
          </a:bodyPr>
          <a:lstStyle/>
          <a:p>
            <a:pPr algn="r">
              <a:lnSpc>
                <a:spcPct val="115000"/>
              </a:lnSpc>
              <a:spcAft>
                <a:spcPts val="1000"/>
              </a:spcAft>
            </a:pPr>
            <a:r>
              <a:rPr lang="en-GB" b="1" dirty="0">
                <a:latin typeface="Times New Roman" panose="02020603050405020304" pitchFamily="18" charset="0"/>
                <a:ea typeface="Calibri" panose="020F0502020204030204" pitchFamily="34" charset="0"/>
                <a:cs typeface="Times New Roman" panose="02020603050405020304" pitchFamily="18" charset="0"/>
              </a:rPr>
              <a:t>e: estimates; p: </a:t>
            </a:r>
            <a:r>
              <a:rPr lang="en-GB" b="1" dirty="0" smtClean="0">
                <a:latin typeface="Times New Roman" panose="02020603050405020304" pitchFamily="18" charset="0"/>
                <a:ea typeface="Calibri" panose="020F0502020204030204" pitchFamily="34" charset="0"/>
                <a:cs typeface="Times New Roman" panose="02020603050405020304" pitchFamily="18" charset="0"/>
              </a:rPr>
              <a:t>projections</a:t>
            </a:r>
            <a:r>
              <a:rPr lang="tr-TR"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i="1" dirty="0" smtClean="0">
                <a:latin typeface="Times New Roman" panose="02020603050405020304" pitchFamily="18" charset="0"/>
                <a:ea typeface="Calibri" panose="020F0502020204030204" pitchFamily="34" charset="0"/>
                <a:cs typeface="Times New Roman" panose="02020603050405020304" pitchFamily="18" charset="0"/>
              </a:rPr>
              <a:t>Source</a:t>
            </a:r>
            <a:r>
              <a:rPr lang="en-GB" i="1" dirty="0">
                <a:latin typeface="Times New Roman" panose="02020603050405020304" pitchFamily="18" charset="0"/>
                <a:ea typeface="Calibri" panose="020F0502020204030204" pitchFamily="34" charset="0"/>
                <a:cs typeface="Times New Roman" panose="02020603050405020304" pitchFamily="18" charset="0"/>
              </a:rPr>
              <a:t>: African Economic Outlook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9835804"/>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5" y="59970"/>
            <a:ext cx="9404723" cy="1400530"/>
          </a:xfrm>
        </p:spPr>
        <p:txBody>
          <a:bodyPr/>
          <a:lstStyle/>
          <a:p>
            <a:r>
              <a:rPr lang="en-GB" b="1" dirty="0"/>
              <a:t>Trade Balance (percent of GDP)</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59</a:t>
            </a:fld>
            <a:endParaRPr lang="en-US" dirty="0"/>
          </a:p>
        </p:txBody>
      </p:sp>
      <p:pic>
        <p:nvPicPr>
          <p:cNvPr id="6" name="13 Resim" descr="Trade-balance-AEO.jpg"/>
          <p:cNvPicPr/>
          <p:nvPr/>
        </p:nvPicPr>
        <p:blipFill>
          <a:blip r:embed="rId2"/>
          <a:stretch>
            <a:fillRect/>
          </a:stretch>
        </p:blipFill>
        <p:spPr>
          <a:xfrm>
            <a:off x="277495" y="1177924"/>
            <a:ext cx="10377246" cy="4854575"/>
          </a:xfrm>
          <a:prstGeom prst="rect">
            <a:avLst/>
          </a:prstGeom>
        </p:spPr>
      </p:pic>
      <p:sp>
        <p:nvSpPr>
          <p:cNvPr id="7" name="Rectangle 6"/>
          <p:cNvSpPr/>
          <p:nvPr/>
        </p:nvSpPr>
        <p:spPr>
          <a:xfrm>
            <a:off x="344403" y="6175234"/>
            <a:ext cx="10384666" cy="410882"/>
          </a:xfrm>
          <a:prstGeom prst="rect">
            <a:avLst/>
          </a:prstGeom>
        </p:spPr>
        <p:txBody>
          <a:bodyPr wrap="square">
            <a:spAutoFit/>
          </a:bodyPr>
          <a:lstStyle/>
          <a:p>
            <a:pPr algn="r">
              <a:lnSpc>
                <a:spcPct val="115000"/>
              </a:lnSpc>
              <a:spcAft>
                <a:spcPts val="1000"/>
              </a:spcAft>
            </a:pPr>
            <a:r>
              <a:rPr lang="en-GB" b="1" dirty="0">
                <a:latin typeface="Times New Roman" panose="02020603050405020304" pitchFamily="18" charset="0"/>
                <a:ea typeface="Calibri" panose="020F0502020204030204" pitchFamily="34" charset="0"/>
                <a:cs typeface="Times New Roman" panose="02020603050405020304" pitchFamily="18" charset="0"/>
              </a:rPr>
              <a:t>e: estimates; p: </a:t>
            </a:r>
            <a:r>
              <a:rPr lang="en-GB" b="1" dirty="0" smtClean="0">
                <a:latin typeface="Times New Roman" panose="02020603050405020304" pitchFamily="18" charset="0"/>
                <a:ea typeface="Calibri" panose="020F0502020204030204" pitchFamily="34" charset="0"/>
                <a:cs typeface="Times New Roman" panose="02020603050405020304" pitchFamily="18" charset="0"/>
              </a:rPr>
              <a:t>projections</a:t>
            </a:r>
            <a:r>
              <a:rPr lang="tr-TR"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i="1" dirty="0" smtClean="0">
                <a:latin typeface="Times New Roman" panose="02020603050405020304" pitchFamily="18" charset="0"/>
                <a:ea typeface="Calibri" panose="020F0502020204030204" pitchFamily="34" charset="0"/>
                <a:cs typeface="Times New Roman" panose="02020603050405020304" pitchFamily="18" charset="0"/>
              </a:rPr>
              <a:t>Source</a:t>
            </a:r>
            <a:r>
              <a:rPr lang="en-GB" i="1" dirty="0">
                <a:latin typeface="Times New Roman" panose="02020603050405020304" pitchFamily="18" charset="0"/>
                <a:ea typeface="Calibri" panose="020F0502020204030204" pitchFamily="34" charset="0"/>
                <a:cs typeface="Times New Roman" panose="02020603050405020304" pitchFamily="18" charset="0"/>
              </a:rPr>
              <a:t>: African Economic Outlook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411088"/>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a:t>
            </a:fld>
            <a:endParaRPr lang="en-US" dirty="0"/>
          </a:p>
        </p:txBody>
      </p:sp>
      <p:pic>
        <p:nvPicPr>
          <p:cNvPr id="6" name="0 Resim" descr="Niger_econ_1969.jpg"/>
          <p:cNvPicPr/>
          <p:nvPr/>
        </p:nvPicPr>
        <p:blipFill>
          <a:blip r:embed="rId2" cstate="print"/>
          <a:srcRect/>
          <a:stretch>
            <a:fillRect/>
          </a:stretch>
        </p:blipFill>
        <p:spPr bwMode="auto">
          <a:xfrm>
            <a:off x="1451731" y="0"/>
            <a:ext cx="8900809" cy="6858000"/>
          </a:xfrm>
          <a:prstGeom prst="rect">
            <a:avLst/>
          </a:prstGeom>
          <a:noFill/>
          <a:ln w="9525">
            <a:noFill/>
            <a:miter lim="800000"/>
            <a:headEnd/>
            <a:tailEnd/>
          </a:ln>
        </p:spPr>
      </p:pic>
    </p:spTree>
    <p:extLst>
      <p:ext uri="{BB962C8B-B14F-4D97-AF65-F5344CB8AC3E}">
        <p14:creationId xmlns:p14="http://schemas.microsoft.com/office/powerpoint/2010/main" val="2809735513"/>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pPr lvl="1" algn="l" defTabSz="457200" rtl="0">
              <a:spcBef>
                <a:spcPct val="0"/>
              </a:spcBef>
            </a:pPr>
            <a:r>
              <a:rPr lang="en-GB" sz="2800" b="1" i="1" dirty="0">
                <a:solidFill>
                  <a:schemeClr val="accent4">
                    <a:lumMod val="60000"/>
                    <a:lumOff val="40000"/>
                  </a:schemeClr>
                </a:solidFill>
              </a:rPr>
              <a:t>The position of Niger’s Foreign Trade in the </a:t>
            </a:r>
            <a:r>
              <a:rPr lang="en-GB" sz="2800" b="1" i="1" dirty="0" smtClean="0">
                <a:solidFill>
                  <a:schemeClr val="accent4">
                    <a:lumMod val="60000"/>
                    <a:lumOff val="40000"/>
                  </a:schemeClr>
                </a:solidFill>
              </a:rPr>
              <a:t>World</a:t>
            </a:r>
            <a:endParaRPr lang="en-US" sz="2800" dirty="0">
              <a:solidFill>
                <a:schemeClr val="accent4">
                  <a:lumMod val="60000"/>
                  <a:lumOff val="40000"/>
                </a:schemeClr>
              </a:solidFill>
            </a:endParaRPr>
          </a:p>
        </p:txBody>
      </p:sp>
      <p:sp>
        <p:nvSpPr>
          <p:cNvPr id="3" name="Content Placeholder 2"/>
          <p:cNvSpPr>
            <a:spLocks noGrp="1"/>
          </p:cNvSpPr>
          <p:nvPr>
            <p:ph idx="1"/>
          </p:nvPr>
        </p:nvSpPr>
        <p:spPr>
          <a:xfrm>
            <a:off x="646111" y="1279956"/>
            <a:ext cx="8946541" cy="4195481"/>
          </a:xfrm>
        </p:spPr>
        <p:txBody>
          <a:bodyPr>
            <a:normAutofit/>
          </a:bodyPr>
          <a:lstStyle/>
          <a:p>
            <a:r>
              <a:rPr lang="en-GB" sz="2400" dirty="0"/>
              <a:t>During the ten passed years, the Niger’s foreign trade was focused on uranium and capital goods. </a:t>
            </a:r>
            <a:endParaRPr lang="tr-TR" sz="2400" dirty="0" smtClean="0"/>
          </a:p>
          <a:p>
            <a:r>
              <a:rPr lang="en-GB" sz="2400" dirty="0" smtClean="0"/>
              <a:t>Today </a:t>
            </a:r>
            <a:r>
              <a:rPr lang="en-GB" sz="2400" dirty="0"/>
              <a:t>Niger took places in the list of Oil producers in the world and this situation gives to it the opportunities to meet new markets in the world. </a:t>
            </a:r>
            <a:endParaRPr lang="tr-TR" sz="2400" dirty="0" smtClean="0"/>
          </a:p>
          <a:p>
            <a:r>
              <a:rPr lang="en-GB" sz="2400" dirty="0" smtClean="0"/>
              <a:t>According </a:t>
            </a:r>
            <a:r>
              <a:rPr lang="en-GB" sz="2400" dirty="0"/>
              <a:t>to WTO’s data, the Niger trade level is very under the international trade level. </a:t>
            </a: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60</a:t>
            </a:fld>
            <a:endParaRPr lang="en-US" dirty="0"/>
          </a:p>
        </p:txBody>
      </p:sp>
    </p:spTree>
    <p:extLst>
      <p:ext uri="{BB962C8B-B14F-4D97-AF65-F5344CB8AC3E}">
        <p14:creationId xmlns:p14="http://schemas.microsoft.com/office/powerpoint/2010/main" val="348594474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5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par>
                          <p:cTn id="26" fill="hold">
                            <p:stCondLst>
                              <p:cond delay="1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5729"/>
            <a:ext cx="9404723" cy="1083982"/>
          </a:xfrm>
        </p:spPr>
        <p:txBody>
          <a:bodyPr/>
          <a:lstStyle/>
          <a:p>
            <a:pPr lvl="1"/>
            <a:r>
              <a:rPr lang="en-GB" sz="3200" b="1" i="1" dirty="0">
                <a:solidFill>
                  <a:schemeClr val="accent4">
                    <a:lumMod val="60000"/>
                    <a:lumOff val="40000"/>
                  </a:schemeClr>
                </a:solidFill>
              </a:rPr>
              <a:t>The Relationship between Niger and Regional and International (Trade) Organizations</a:t>
            </a:r>
            <a:endParaRPr lang="en-US" sz="3200" dirty="0">
              <a:solidFill>
                <a:schemeClr val="accent4">
                  <a:lumMod val="60000"/>
                  <a:lumOff val="40000"/>
                </a:schemeClr>
              </a:solidFill>
            </a:endParaRPr>
          </a:p>
        </p:txBody>
      </p:sp>
      <p:sp>
        <p:nvSpPr>
          <p:cNvPr id="3" name="Content Placeholder 2"/>
          <p:cNvSpPr>
            <a:spLocks noGrp="1"/>
          </p:cNvSpPr>
          <p:nvPr>
            <p:ph idx="1"/>
          </p:nvPr>
        </p:nvSpPr>
        <p:spPr>
          <a:xfrm>
            <a:off x="646111" y="1659218"/>
            <a:ext cx="9706429" cy="4792382"/>
          </a:xfrm>
        </p:spPr>
        <p:txBody>
          <a:bodyPr>
            <a:normAutofit/>
          </a:bodyPr>
          <a:lstStyle/>
          <a:p>
            <a:r>
              <a:rPr lang="en-GB" sz="2400" dirty="0"/>
              <a:t>The Ministry of Trade and Private Sector Promotion (or, Ministry of Commerce) is the structure responsible for trade policy adopted by the Government of Niger. </a:t>
            </a:r>
            <a:endParaRPr lang="tr-TR" sz="2400" dirty="0" smtClean="0"/>
          </a:p>
          <a:p>
            <a:r>
              <a:rPr lang="en-GB" sz="2400" dirty="0" smtClean="0"/>
              <a:t>The </a:t>
            </a:r>
            <a:r>
              <a:rPr lang="en-GB" sz="2400" dirty="0"/>
              <a:t>Ministry of Commerce is responsible for international trade negotiations and the implementation of policies relating to foreign trade. </a:t>
            </a:r>
            <a:endParaRPr lang="tr-TR" sz="2400" dirty="0" smtClean="0"/>
          </a:p>
          <a:p>
            <a:r>
              <a:rPr lang="en-GB" sz="2400" dirty="0" smtClean="0"/>
              <a:t>The </a:t>
            </a:r>
            <a:r>
              <a:rPr lang="en-GB" sz="2400" dirty="0"/>
              <a:t>Minister of Commerce represents the State at ministerial meetings of the WTO and for meetings that affect trade, ministerial meetings of UEMOA, the Economic Community of West African States (ECOWAS) and of the ACP-EU partnership.</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61</a:t>
            </a:fld>
            <a:endParaRPr lang="en-US" dirty="0"/>
          </a:p>
        </p:txBody>
      </p:sp>
    </p:spTree>
    <p:extLst>
      <p:ext uri="{BB962C8B-B14F-4D97-AF65-F5344CB8AC3E}">
        <p14:creationId xmlns:p14="http://schemas.microsoft.com/office/powerpoint/2010/main" val="325713989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8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par>
                          <p:cTn id="26" fill="hold">
                            <p:stCondLst>
                              <p:cond delay="146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0" y="1760818"/>
            <a:ext cx="9404723" cy="4551082"/>
          </a:xfrm>
        </p:spPr>
        <p:txBody>
          <a:bodyPr>
            <a:normAutofit/>
          </a:bodyPr>
          <a:lstStyle/>
          <a:p>
            <a:r>
              <a:rPr lang="en-GB" sz="2400" dirty="0"/>
              <a:t>Ancient contracting party to GATT 1947, the Niger is a member of the WTO since 13 December 1996. </a:t>
            </a:r>
            <a:endParaRPr lang="tr-TR" sz="2400" dirty="0" smtClean="0"/>
          </a:p>
          <a:p>
            <a:r>
              <a:rPr lang="en-GB" sz="2400" dirty="0" smtClean="0"/>
              <a:t>It </a:t>
            </a:r>
            <a:r>
              <a:rPr lang="en-GB" sz="2400" dirty="0"/>
              <a:t>is recognized as "Least Developed Countries (LDCs)" within the WTO. Niger is not a member of any </a:t>
            </a:r>
            <a:r>
              <a:rPr lang="en-GB" sz="2400" dirty="0" err="1"/>
              <a:t>plurilateral</a:t>
            </a:r>
            <a:r>
              <a:rPr lang="en-GB" sz="2400" dirty="0"/>
              <a:t> agreement, but it could become an observer to the </a:t>
            </a:r>
            <a:r>
              <a:rPr lang="en-GB" sz="2400" dirty="0" err="1"/>
              <a:t>plurilateral</a:t>
            </a:r>
            <a:r>
              <a:rPr lang="en-GB" sz="2400" dirty="0"/>
              <a:t> WTO Agreement on Government Procurement. </a:t>
            </a:r>
            <a:endParaRPr lang="tr-TR" sz="2400" dirty="0" smtClean="0"/>
          </a:p>
          <a:p>
            <a:r>
              <a:rPr lang="en-GB" sz="2400" dirty="0" smtClean="0"/>
              <a:t>It </a:t>
            </a:r>
            <a:r>
              <a:rPr lang="en-GB" sz="2400" dirty="0"/>
              <a:t>should be noted that the Niger supported the application by the WAEMU Commission to become an observer to the WTO. </a:t>
            </a:r>
            <a:endParaRPr lang="tr-TR" sz="2400" dirty="0" smtClean="0"/>
          </a:p>
          <a:p>
            <a:r>
              <a:rPr lang="en-GB" sz="2400" dirty="0" smtClean="0"/>
              <a:t>The </a:t>
            </a:r>
            <a:r>
              <a:rPr lang="en-GB" sz="2400" dirty="0"/>
              <a:t>WAEMU member States create progressively a common commercial policy, which they project to put in the WTO.</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62</a:t>
            </a:fld>
            <a:endParaRPr lang="en-US" dirty="0"/>
          </a:p>
        </p:txBody>
      </p:sp>
      <p:sp>
        <p:nvSpPr>
          <p:cNvPr id="6" name="Title 1"/>
          <p:cNvSpPr>
            <a:spLocks noGrp="1"/>
          </p:cNvSpPr>
          <p:nvPr>
            <p:ph type="title"/>
          </p:nvPr>
        </p:nvSpPr>
        <p:spPr>
          <a:xfrm>
            <a:off x="646111" y="295729"/>
            <a:ext cx="9404723" cy="1083982"/>
          </a:xfrm>
        </p:spPr>
        <p:txBody>
          <a:bodyPr/>
          <a:lstStyle/>
          <a:p>
            <a:pPr lvl="1"/>
            <a:r>
              <a:rPr lang="en-GB" sz="3200" b="1" i="1" dirty="0">
                <a:solidFill>
                  <a:schemeClr val="accent4">
                    <a:lumMod val="60000"/>
                    <a:lumOff val="40000"/>
                  </a:schemeClr>
                </a:solidFill>
              </a:rPr>
              <a:t>The Relationship between Niger and Regional and International (Trade) Organizations</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1549403936"/>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1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 tmFilter="0,0; .5, 1; 1, 1"/>
                                        <p:tgtEl>
                                          <p:spTgt spid="3">
                                            <p:txEl>
                                              <p:pRg st="0" end="0"/>
                                            </p:txEl>
                                          </p:spTgt>
                                        </p:tgtEl>
                                      </p:cBhvr>
                                    </p:animEffect>
                                  </p:childTnLst>
                                </p:cTn>
                              </p:par>
                            </p:childTnLst>
                          </p:cTn>
                        </p:par>
                        <p:par>
                          <p:cTn id="18" fill="hold">
                            <p:stCondLst>
                              <p:cond delay="188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1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1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1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 tmFilter="0,0; .5, 1; 1, 1"/>
                                        <p:tgtEl>
                                          <p:spTgt spid="3">
                                            <p:txEl>
                                              <p:pRg st="1" end="1"/>
                                            </p:txEl>
                                          </p:spTgt>
                                        </p:tgtEl>
                                      </p:cBhvr>
                                    </p:animEffect>
                                  </p:childTnLst>
                                </p:cTn>
                              </p:par>
                            </p:childTnLst>
                          </p:cTn>
                        </p:par>
                        <p:par>
                          <p:cTn id="26" fill="hold">
                            <p:stCondLst>
                              <p:cond delay="38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1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1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1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 tmFilter="0,0; .5, 1; 1, 1"/>
                                        <p:tgtEl>
                                          <p:spTgt spid="3">
                                            <p:txEl>
                                              <p:pRg st="2" end="2"/>
                                            </p:txEl>
                                          </p:spTgt>
                                        </p:tgtEl>
                                      </p:cBhvr>
                                    </p:animEffect>
                                  </p:childTnLst>
                                </p:cTn>
                              </p:par>
                            </p:childTnLst>
                          </p:cTn>
                        </p:par>
                        <p:par>
                          <p:cTn id="34" fill="hold">
                            <p:stCondLst>
                              <p:cond delay="486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1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9" dur="1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1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63151"/>
            <a:ext cx="9682534" cy="1400530"/>
          </a:xfrm>
        </p:spPr>
        <p:txBody>
          <a:bodyPr/>
          <a:lstStyle/>
          <a:p>
            <a:r>
              <a:rPr lang="en-GB" sz="3600" b="1" dirty="0">
                <a:solidFill>
                  <a:schemeClr val="accent4">
                    <a:lumMod val="60000"/>
                    <a:lumOff val="40000"/>
                  </a:schemeClr>
                </a:solidFill>
              </a:rPr>
              <a:t>WAEMU and ECOWAS member States map</a:t>
            </a:r>
            <a:endParaRPr lang="en-US" sz="3600" dirty="0">
              <a:solidFill>
                <a:schemeClr val="accent4">
                  <a:lumMod val="60000"/>
                  <a:lumOff val="40000"/>
                </a:schemeClr>
              </a:solidFill>
            </a:endParaRPr>
          </a:p>
        </p:txBody>
      </p:sp>
      <p:sp>
        <p:nvSpPr>
          <p:cNvPr id="4" name="Footer Placeholder 3"/>
          <p:cNvSpPr>
            <a:spLocks noGrp="1"/>
          </p:cNvSpPr>
          <p:nvPr>
            <p:ph type="ftr" sz="quarter" idx="11"/>
          </p:nvPr>
        </p:nvSpPr>
        <p:spPr/>
        <p:txBody>
          <a:bodyPr/>
          <a:lstStyle/>
          <a:p>
            <a:r>
              <a:rPr lang="en-US" dirty="0"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63</a:t>
            </a:fld>
            <a:endParaRPr lang="en-US" dirty="0"/>
          </a:p>
        </p:txBody>
      </p:sp>
      <p:pic>
        <p:nvPicPr>
          <p:cNvPr id="6" name="22 Resim" descr="UEMOA_and_Eco_in_ECOWAS.png"/>
          <p:cNvPicPr/>
          <p:nvPr/>
        </p:nvPicPr>
        <p:blipFill>
          <a:blip r:embed="rId2"/>
          <a:stretch>
            <a:fillRect/>
          </a:stretch>
        </p:blipFill>
        <p:spPr>
          <a:xfrm>
            <a:off x="610857" y="1063416"/>
            <a:ext cx="5146675" cy="5603400"/>
          </a:xfrm>
          <a:prstGeom prst="rect">
            <a:avLst/>
          </a:prstGeom>
        </p:spPr>
      </p:pic>
      <p:sp>
        <p:nvSpPr>
          <p:cNvPr id="7" name="Rectangle 6"/>
          <p:cNvSpPr/>
          <p:nvPr/>
        </p:nvSpPr>
        <p:spPr>
          <a:xfrm>
            <a:off x="5452731" y="4440002"/>
            <a:ext cx="5276339" cy="2003625"/>
          </a:xfrm>
          <a:prstGeom prst="rect">
            <a:avLst/>
          </a:prstGeom>
        </p:spPr>
        <p:txBody>
          <a:bodyPr wrap="square">
            <a:spAutoFit/>
          </a:bodyPr>
          <a:lstStyle/>
          <a:p>
            <a:pPr indent="457200">
              <a:lnSpc>
                <a:spcPct val="115000"/>
              </a:lnSpc>
              <a:spcAft>
                <a:spcPts val="0"/>
              </a:spcAft>
            </a:pPr>
            <a:r>
              <a:rPr lang="en-GB" sz="2400" b="1" dirty="0" smtClean="0">
                <a:latin typeface="Times New Roman" panose="02020603050405020304" pitchFamily="18" charset="0"/>
                <a:ea typeface="Calibri" panose="020F0502020204030204" pitchFamily="34" charset="0"/>
                <a:cs typeface="Times New Roman" panose="02020603050405020304" pitchFamily="18" charset="0"/>
              </a:rPr>
              <a:t>Legend:</a:t>
            </a:r>
            <a:r>
              <a:rPr lang="tr-TR" sz="3200" dirty="0" smtClean="0">
                <a:latin typeface="Calibri" panose="020F0502020204030204" pitchFamily="34" charset="0"/>
                <a:ea typeface="Calibri" panose="020F0502020204030204" pitchFamily="34" charset="0"/>
                <a:cs typeface="Times New Roman" panose="02020603050405020304" pitchFamily="18" charset="0"/>
              </a:rPr>
              <a:t> </a:t>
            </a:r>
            <a:endParaRPr lang="tr-TR" sz="3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0"/>
              </a:spcAft>
            </a:pP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Red </a:t>
            </a:r>
            <a:r>
              <a:rPr lang="en-GB" sz="2000" b="1" u="sng" dirty="0">
                <a:latin typeface="Times New Roman" panose="02020603050405020304" pitchFamily="18" charset="0"/>
                <a:ea typeface="Calibri" panose="020F0502020204030204" pitchFamily="34" charset="0"/>
                <a:cs typeface="Times New Roman" panose="02020603050405020304" pitchFamily="18" charset="0"/>
              </a:rPr>
              <a:t>and Green</a:t>
            </a:r>
            <a:r>
              <a:rPr lang="en-GB" sz="2000" dirty="0">
                <a:latin typeface="Times New Roman" panose="02020603050405020304" pitchFamily="18" charset="0"/>
                <a:ea typeface="Calibri" panose="020F0502020204030204" pitchFamily="34" charset="0"/>
                <a:cs typeface="Times New Roman" panose="02020603050405020304" pitchFamily="18" charset="0"/>
              </a:rPr>
              <a:t>: ECOWAS </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members</a:t>
            </a:r>
            <a:r>
              <a:rPr lang="tr-TR"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000" b="1" u="sng" dirty="0" smtClean="0">
                <a:latin typeface="Times New Roman" panose="02020603050405020304" pitchFamily="18" charset="0"/>
                <a:ea typeface="Calibri" panose="020F0502020204030204" pitchFamily="34" charset="0"/>
                <a:cs typeface="Times New Roman" panose="02020603050405020304" pitchFamily="18" charset="0"/>
              </a:rPr>
              <a:t>Green</a:t>
            </a:r>
            <a:r>
              <a:rPr lang="en-GB" sz="2000" b="1" u="sng" dirty="0">
                <a:latin typeface="Times New Roman" panose="02020603050405020304" pitchFamily="18" charset="0"/>
                <a:ea typeface="Calibri" panose="020F0502020204030204" pitchFamily="34" charset="0"/>
                <a:cs typeface="Times New Roman" panose="02020603050405020304" pitchFamily="18" charset="0"/>
              </a:rPr>
              <a:t>:</a:t>
            </a:r>
            <a:r>
              <a:rPr lang="en-GB" sz="2000" dirty="0">
                <a:latin typeface="Times New Roman" panose="02020603050405020304" pitchFamily="18" charset="0"/>
                <a:ea typeface="Calibri" panose="020F0502020204030204" pitchFamily="34" charset="0"/>
                <a:cs typeface="Times New Roman" panose="02020603050405020304" pitchFamily="18" charset="0"/>
              </a:rPr>
              <a:t> WAEMU members (zone CFA </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franc)</a:t>
            </a:r>
            <a:endParaRPr lang="tr-TR"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spcAft>
                <a:spcPts val="0"/>
              </a:spcAft>
            </a:pPr>
            <a:r>
              <a:rPr lang="en-GB" sz="2000" i="1" u="sng" dirty="0" smtClean="0">
                <a:latin typeface="Times New Roman" panose="02020603050405020304" pitchFamily="18" charset="0"/>
                <a:ea typeface="Calibri" panose="020F0502020204030204" pitchFamily="34" charset="0"/>
                <a:cs typeface="Times New Roman" panose="02020603050405020304" pitchFamily="18" charset="0"/>
              </a:rPr>
              <a:t>Source</a:t>
            </a:r>
            <a:r>
              <a:rPr lang="en-GB" sz="2000" i="1" u="sng" dirty="0">
                <a:latin typeface="Times New Roman" panose="02020603050405020304" pitchFamily="18" charset="0"/>
                <a:ea typeface="Calibri" panose="020F0502020204030204" pitchFamily="34" charset="0"/>
                <a:cs typeface="Times New Roman" panose="02020603050405020304" pitchFamily="18" charset="0"/>
              </a:rPr>
              <a:t>:</a:t>
            </a:r>
            <a:r>
              <a:rPr lang="en-GB" sz="2000" i="1" dirty="0">
                <a:latin typeface="Times New Roman" panose="02020603050405020304" pitchFamily="18" charset="0"/>
                <a:ea typeface="Calibri" panose="020F0502020204030204" pitchFamily="34" charset="0"/>
                <a:cs typeface="Times New Roman" panose="02020603050405020304" pitchFamily="18" charset="0"/>
              </a:rPr>
              <a:t> Wikipedia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068716"/>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1" y="1938618"/>
            <a:ext cx="9833429" cy="4512982"/>
          </a:xfrm>
        </p:spPr>
        <p:txBody>
          <a:bodyPr>
            <a:normAutofit/>
          </a:bodyPr>
          <a:lstStyle/>
          <a:p>
            <a:r>
              <a:rPr lang="en-GB" sz="2400" dirty="0"/>
              <a:t>With the visit of Turkish Prime Minister </a:t>
            </a:r>
            <a:r>
              <a:rPr lang="en-GB" sz="2400" dirty="0" err="1"/>
              <a:t>Recep</a:t>
            </a:r>
            <a:r>
              <a:rPr lang="en-GB" sz="2400" dirty="0"/>
              <a:t> </a:t>
            </a:r>
            <a:r>
              <a:rPr lang="en-GB" sz="2400" dirty="0" err="1"/>
              <a:t>Tayyip</a:t>
            </a:r>
            <a:r>
              <a:rPr lang="en-GB" sz="2400" dirty="0"/>
              <a:t> </a:t>
            </a:r>
            <a:r>
              <a:rPr lang="en-GB" sz="2400" dirty="0" err="1"/>
              <a:t>Erdoğan</a:t>
            </a:r>
            <a:r>
              <a:rPr lang="en-GB" sz="2400" dirty="0"/>
              <a:t>, Niger enter in new partnership with new other partner in Asia. </a:t>
            </a:r>
            <a:endParaRPr lang="tr-TR" sz="2400" dirty="0" smtClean="0"/>
          </a:p>
          <a:p>
            <a:r>
              <a:rPr lang="en-GB" sz="2400" dirty="0" smtClean="0"/>
              <a:t>Trade </a:t>
            </a:r>
            <a:r>
              <a:rPr lang="en-GB" sz="2400" dirty="0"/>
              <a:t>relationships between Niger and Turkey start with the participation of Niger’s businessmen to the International Fair of Istanbul in 2012. </a:t>
            </a:r>
            <a:endParaRPr lang="tr-TR" sz="2400" dirty="0" smtClean="0"/>
          </a:p>
          <a:p>
            <a:r>
              <a:rPr lang="en-GB" sz="2400" dirty="0" smtClean="0"/>
              <a:t>After </a:t>
            </a:r>
            <a:r>
              <a:rPr lang="en-GB" sz="2400" dirty="0"/>
              <a:t>the Prime Minister </a:t>
            </a:r>
            <a:r>
              <a:rPr lang="en-GB" sz="2400" dirty="0" err="1"/>
              <a:t>Recep</a:t>
            </a:r>
            <a:r>
              <a:rPr lang="en-GB" sz="2400" dirty="0"/>
              <a:t> </a:t>
            </a:r>
            <a:r>
              <a:rPr lang="en-GB" sz="2400" dirty="0" err="1"/>
              <a:t>Tayyip</a:t>
            </a:r>
            <a:r>
              <a:rPr lang="en-GB" sz="2400" dirty="0"/>
              <a:t> </a:t>
            </a:r>
            <a:r>
              <a:rPr lang="en-GB" sz="2400" dirty="0" err="1"/>
              <a:t>Erdoğan’s</a:t>
            </a:r>
            <a:r>
              <a:rPr lang="en-GB" sz="2400" dirty="0"/>
              <a:t> official visit, the two country signed several economic agreements in general and commercial agreements particularly.</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64</a:t>
            </a:fld>
            <a:endParaRPr lang="en-US" dirty="0"/>
          </a:p>
        </p:txBody>
      </p:sp>
      <p:sp>
        <p:nvSpPr>
          <p:cNvPr id="6" name="Title 1"/>
          <p:cNvSpPr>
            <a:spLocks noGrp="1"/>
          </p:cNvSpPr>
          <p:nvPr>
            <p:ph type="title"/>
          </p:nvPr>
        </p:nvSpPr>
        <p:spPr>
          <a:xfrm>
            <a:off x="646111" y="295729"/>
            <a:ext cx="9404723" cy="1083982"/>
          </a:xfrm>
        </p:spPr>
        <p:txBody>
          <a:bodyPr/>
          <a:lstStyle/>
          <a:p>
            <a:pPr lvl="1"/>
            <a:r>
              <a:rPr lang="en-GB" sz="3200" b="1" i="1" dirty="0">
                <a:solidFill>
                  <a:schemeClr val="accent4">
                    <a:lumMod val="60000"/>
                    <a:lumOff val="40000"/>
                  </a:schemeClr>
                </a:solidFill>
              </a:rPr>
              <a:t>The Relationship between Niger and Regional and International (Trade) Organizations</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3333794021"/>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67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par>
                          <p:cTn id="26" fill="hold">
                            <p:stCondLst>
                              <p:cond delay="133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06429" cy="1400530"/>
          </a:xfrm>
        </p:spPr>
        <p:txBody>
          <a:bodyPr/>
          <a:lstStyle/>
          <a:p>
            <a:pPr lvl="1" algn="l" defTabSz="457200" rtl="0">
              <a:spcBef>
                <a:spcPct val="0"/>
              </a:spcBef>
            </a:pPr>
            <a:r>
              <a:rPr lang="en-GB" sz="3200" b="1" i="1" dirty="0">
                <a:solidFill>
                  <a:schemeClr val="accent4">
                    <a:lumMod val="60000"/>
                    <a:lumOff val="40000"/>
                  </a:schemeClr>
                </a:solidFill>
              </a:rPr>
              <a:t>Agreements With Regional and International (trade) </a:t>
            </a:r>
            <a:r>
              <a:rPr lang="en-GB" sz="3200" b="1" i="1" dirty="0" smtClean="0">
                <a:solidFill>
                  <a:schemeClr val="accent4">
                    <a:lumMod val="60000"/>
                    <a:lumOff val="40000"/>
                  </a:schemeClr>
                </a:solidFill>
              </a:rPr>
              <a:t>Organizations</a:t>
            </a:r>
            <a:endParaRPr lang="en-US" sz="3200" dirty="0">
              <a:solidFill>
                <a:schemeClr val="accent4">
                  <a:lumMod val="60000"/>
                  <a:lumOff val="40000"/>
                </a:schemeClr>
              </a:solidFill>
            </a:endParaRPr>
          </a:p>
        </p:txBody>
      </p:sp>
      <p:sp>
        <p:nvSpPr>
          <p:cNvPr id="3" name="Content Placeholder 2"/>
          <p:cNvSpPr>
            <a:spLocks noGrp="1"/>
          </p:cNvSpPr>
          <p:nvPr>
            <p:ph idx="1"/>
          </p:nvPr>
        </p:nvSpPr>
        <p:spPr>
          <a:xfrm>
            <a:off x="646110" y="1853248"/>
            <a:ext cx="9706429" cy="4357052"/>
          </a:xfrm>
        </p:spPr>
        <p:txBody>
          <a:bodyPr>
            <a:normAutofit/>
          </a:bodyPr>
          <a:lstStyle/>
          <a:p>
            <a:r>
              <a:rPr lang="en-GB" sz="2400" dirty="0"/>
              <a:t>Niger has concluded over the years many bilateral trade agreements and economic cooperation. </a:t>
            </a:r>
            <a:endParaRPr lang="tr-TR" sz="2400" dirty="0" smtClean="0"/>
          </a:p>
          <a:p>
            <a:r>
              <a:rPr lang="en-GB" sz="2400" dirty="0" smtClean="0"/>
              <a:t>For </a:t>
            </a:r>
            <a:r>
              <a:rPr lang="en-GB" sz="2400" dirty="0"/>
              <a:t>the most, agreements with other WTO members provide the regime of MFN. </a:t>
            </a:r>
            <a:endParaRPr lang="tr-TR" sz="2400" dirty="0" smtClean="0"/>
          </a:p>
          <a:p>
            <a:r>
              <a:rPr lang="en-GB" sz="2400" dirty="0" smtClean="0"/>
              <a:t>More </a:t>
            </a:r>
            <a:r>
              <a:rPr lang="en-GB" sz="2400" dirty="0"/>
              <a:t>favourable conditions - free admission - are covered by the agreement with Tunisia. </a:t>
            </a:r>
            <a:endParaRPr lang="tr-TR" sz="2400" dirty="0" smtClean="0"/>
          </a:p>
          <a:p>
            <a:r>
              <a:rPr lang="en-GB" sz="2400" dirty="0" smtClean="0"/>
              <a:t>However</a:t>
            </a:r>
            <a:r>
              <a:rPr lang="en-GB" sz="2400" dirty="0"/>
              <a:t>, bilateral trade agreements of Niger and the other members of WAEMU will gradually be replaced by agreements between UEMOA and third countries.</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65</a:t>
            </a:fld>
            <a:endParaRPr lang="en-US" dirty="0"/>
          </a:p>
        </p:txBody>
      </p:sp>
    </p:spTree>
    <p:extLst>
      <p:ext uri="{BB962C8B-B14F-4D97-AF65-F5344CB8AC3E}">
        <p14:creationId xmlns:p14="http://schemas.microsoft.com/office/powerpoint/2010/main" val="2420701364"/>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54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par>
                          <p:cTn id="26" fill="hold">
                            <p:stCondLst>
                              <p:cond delay="9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childTnLst>
                          </p:cTn>
                        </p:par>
                        <p:par>
                          <p:cTn id="34" fill="hold">
                            <p:stCondLst>
                              <p:cond delay="132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a:t>Niger is a member of the Agreement Establishing the Multilateral Investment Guarantee Agency (MIGA) since June 11, 2002, and the International Centre for Settlement of Investment Disputes (ICSID) since 14 December 1966.</a:t>
            </a:r>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66</a:t>
            </a:fld>
            <a:endParaRPr lang="en-US" dirty="0"/>
          </a:p>
        </p:txBody>
      </p:sp>
      <p:sp>
        <p:nvSpPr>
          <p:cNvPr id="6" name="Title 1"/>
          <p:cNvSpPr>
            <a:spLocks noGrp="1"/>
          </p:cNvSpPr>
          <p:nvPr>
            <p:ph type="title"/>
          </p:nvPr>
        </p:nvSpPr>
        <p:spPr>
          <a:xfrm>
            <a:off x="646111" y="452718"/>
            <a:ext cx="9706429" cy="1400530"/>
          </a:xfrm>
        </p:spPr>
        <p:txBody>
          <a:bodyPr/>
          <a:lstStyle/>
          <a:p>
            <a:pPr lvl="1" algn="l" defTabSz="457200" rtl="0">
              <a:spcBef>
                <a:spcPct val="0"/>
              </a:spcBef>
            </a:pPr>
            <a:r>
              <a:rPr lang="en-GB" sz="3200" b="1" i="1" dirty="0">
                <a:solidFill>
                  <a:schemeClr val="accent4">
                    <a:lumMod val="60000"/>
                    <a:lumOff val="40000"/>
                  </a:schemeClr>
                </a:solidFill>
              </a:rPr>
              <a:t>Agreements With Regional and International (trade) </a:t>
            </a:r>
            <a:r>
              <a:rPr lang="en-GB" sz="3200" b="1" i="1" dirty="0" smtClean="0">
                <a:solidFill>
                  <a:schemeClr val="accent4">
                    <a:lumMod val="60000"/>
                    <a:lumOff val="40000"/>
                  </a:schemeClr>
                </a:solidFill>
              </a:rPr>
              <a:t>Organizations</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4032924514"/>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2052918"/>
            <a:ext cx="9403742" cy="4424082"/>
          </a:xfrm>
        </p:spPr>
        <p:txBody>
          <a:bodyPr>
            <a:noAutofit/>
          </a:bodyPr>
          <a:lstStyle/>
          <a:p>
            <a:r>
              <a:rPr lang="en-GB" sz="2400" dirty="0"/>
              <a:t>Regarding regional integration, Niger has signed and ratified all protocols and agreements drawn up by the main regional integration and cooperation bodies, including WAEMU and ECOWAS. </a:t>
            </a:r>
            <a:endParaRPr lang="tr-TR" sz="2400" dirty="0" smtClean="0"/>
          </a:p>
          <a:p>
            <a:r>
              <a:rPr lang="en-GB" sz="2400" dirty="0" smtClean="0"/>
              <a:t>Niger </a:t>
            </a:r>
            <a:r>
              <a:rPr lang="en-GB" sz="2400" dirty="0"/>
              <a:t>participates actively in discussions on Economic Partnership Agreements (EPAs) and on introducing a five-band common external tariff (CET) for ECOWAS. </a:t>
            </a:r>
            <a:endParaRPr lang="tr-TR" sz="2400" dirty="0" smtClean="0"/>
          </a:p>
          <a:p>
            <a:r>
              <a:rPr lang="en-GB" sz="2400" dirty="0" smtClean="0"/>
              <a:t>The </a:t>
            </a:r>
            <a:r>
              <a:rPr lang="en-GB" sz="2400" dirty="0"/>
              <a:t>challenge for the customs authorities is to combat fraudulent imports of goods, especially from Benin and across the porous 1 500 km border between Niger and Nigeria.</a:t>
            </a: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67</a:t>
            </a:fld>
            <a:endParaRPr lang="en-US" dirty="0"/>
          </a:p>
        </p:txBody>
      </p:sp>
      <p:sp>
        <p:nvSpPr>
          <p:cNvPr id="6" name="Title 1"/>
          <p:cNvSpPr>
            <a:spLocks noGrp="1"/>
          </p:cNvSpPr>
          <p:nvPr>
            <p:ph type="title"/>
          </p:nvPr>
        </p:nvSpPr>
        <p:spPr>
          <a:xfrm>
            <a:off x="646111" y="452718"/>
            <a:ext cx="9706429" cy="1400530"/>
          </a:xfrm>
        </p:spPr>
        <p:txBody>
          <a:bodyPr/>
          <a:lstStyle/>
          <a:p>
            <a:pPr lvl="1" algn="l" defTabSz="457200" rtl="0">
              <a:spcBef>
                <a:spcPct val="0"/>
              </a:spcBef>
            </a:pPr>
            <a:r>
              <a:rPr lang="en-GB" sz="3200" b="1" i="1" dirty="0">
                <a:solidFill>
                  <a:schemeClr val="accent4">
                    <a:lumMod val="60000"/>
                    <a:lumOff val="40000"/>
                  </a:schemeClr>
                </a:solidFill>
              </a:rPr>
              <a:t>Agreements With Regional and International (trade) </a:t>
            </a:r>
            <a:r>
              <a:rPr lang="en-GB" sz="3200" b="1" i="1" dirty="0" smtClean="0">
                <a:solidFill>
                  <a:schemeClr val="accent4">
                    <a:lumMod val="60000"/>
                    <a:lumOff val="40000"/>
                  </a:schemeClr>
                </a:solidFill>
              </a:rPr>
              <a:t>Organizations</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662644989"/>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94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par>
                          <p:cTn id="26" fill="hold">
                            <p:stCondLst>
                              <p:cond delay="166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2052918"/>
            <a:ext cx="9403742" cy="4195481"/>
          </a:xfrm>
        </p:spPr>
        <p:txBody>
          <a:bodyPr>
            <a:normAutofit/>
          </a:bodyPr>
          <a:lstStyle/>
          <a:p>
            <a:r>
              <a:rPr lang="en-GB" sz="2400" dirty="0"/>
              <a:t>Niger is one of the ACP countries with which the EU signed the Partnership Agreement. </a:t>
            </a:r>
            <a:endParaRPr lang="tr-TR" sz="2400" dirty="0" smtClean="0"/>
          </a:p>
          <a:p>
            <a:r>
              <a:rPr lang="en-GB" sz="2400" dirty="0" smtClean="0"/>
              <a:t>This </a:t>
            </a:r>
            <a:r>
              <a:rPr lang="en-GB" sz="2400" dirty="0"/>
              <a:t>agreement entered into force on 1 March 2000 and was signed on 23 June 2000 in </a:t>
            </a:r>
            <a:r>
              <a:rPr lang="en-GB" sz="2400" dirty="0" err="1"/>
              <a:t>Cotonou</a:t>
            </a:r>
            <a:r>
              <a:rPr lang="en-GB" sz="2400" dirty="0"/>
              <a:t>, Benin. </a:t>
            </a:r>
            <a:endParaRPr lang="tr-TR" sz="2400" dirty="0" smtClean="0"/>
          </a:p>
          <a:p>
            <a:r>
              <a:rPr lang="en-GB" sz="2400" dirty="0" smtClean="0"/>
              <a:t>It </a:t>
            </a:r>
            <a:r>
              <a:rPr lang="en-GB" sz="2400" dirty="0"/>
              <a:t>replaces the </a:t>
            </a:r>
            <a:r>
              <a:rPr lang="en-GB" sz="2400" dirty="0" err="1"/>
              <a:t>Lomé</a:t>
            </a:r>
            <a:r>
              <a:rPr lang="en-GB" sz="2400" dirty="0"/>
              <a:t> Convention, in effect since 1975, the fourth extension expired at the end February 2000.</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68</a:t>
            </a:fld>
            <a:endParaRPr lang="en-US" dirty="0"/>
          </a:p>
        </p:txBody>
      </p:sp>
      <p:sp>
        <p:nvSpPr>
          <p:cNvPr id="6" name="Title 1"/>
          <p:cNvSpPr>
            <a:spLocks noGrp="1"/>
          </p:cNvSpPr>
          <p:nvPr>
            <p:ph type="title"/>
          </p:nvPr>
        </p:nvSpPr>
        <p:spPr>
          <a:xfrm>
            <a:off x="646111" y="452718"/>
            <a:ext cx="9706429" cy="1400530"/>
          </a:xfrm>
        </p:spPr>
        <p:txBody>
          <a:bodyPr/>
          <a:lstStyle/>
          <a:p>
            <a:pPr lvl="1" algn="l" defTabSz="457200" rtl="0">
              <a:spcBef>
                <a:spcPct val="0"/>
              </a:spcBef>
            </a:pPr>
            <a:r>
              <a:rPr lang="en-GB" sz="3200" b="1" i="1" dirty="0">
                <a:solidFill>
                  <a:schemeClr val="accent4">
                    <a:lumMod val="60000"/>
                    <a:lumOff val="40000"/>
                  </a:schemeClr>
                </a:solidFill>
              </a:rPr>
              <a:t>Agreements With Regional and International (trade) </a:t>
            </a:r>
            <a:r>
              <a:rPr lang="en-GB" sz="3200" b="1" i="1" dirty="0" smtClean="0">
                <a:solidFill>
                  <a:schemeClr val="accent4">
                    <a:lumMod val="60000"/>
                    <a:lumOff val="40000"/>
                  </a:schemeClr>
                </a:solidFill>
              </a:rPr>
              <a:t>Organizations</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88288558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3">
                                            <p:txEl>
                                              <p:pRg st="0" end="0"/>
                                            </p:txEl>
                                          </p:spTgt>
                                        </p:tgtEl>
                                      </p:cBhvr>
                                    </p:animEffect>
                                  </p:childTnLst>
                                </p:cTn>
                              </p:par>
                            </p:childTnLst>
                          </p:cTn>
                        </p:par>
                        <p:par>
                          <p:cTn id="18" fill="hold">
                            <p:stCondLst>
                              <p:cond delay="3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3">
                                            <p:txEl>
                                              <p:pRg st="1" end="1"/>
                                            </p:txEl>
                                          </p:spTgt>
                                        </p:tgtEl>
                                      </p:cBhvr>
                                    </p:animEffect>
                                  </p:childTnLst>
                                </p:cTn>
                              </p:par>
                            </p:childTnLst>
                          </p:cTn>
                        </p:par>
                        <p:par>
                          <p:cTn id="26" fill="hold">
                            <p:stCondLst>
                              <p:cond delay="52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1" y="295729"/>
            <a:ext cx="9404723" cy="1400530"/>
          </a:xfrm>
        </p:spPr>
        <p:txBody>
          <a:bodyPr/>
          <a:lstStyle/>
          <a:p>
            <a:r>
              <a:rPr lang="en-GB" sz="4000" b="1" dirty="0">
                <a:solidFill>
                  <a:schemeClr val="accent4">
                    <a:lumMod val="60000"/>
                    <a:lumOff val="40000"/>
                  </a:schemeClr>
                </a:solidFill>
              </a:rPr>
              <a:t>African Caribbean and Pacific Group of States member nations map</a:t>
            </a:r>
            <a:endParaRPr lang="en-US" sz="4000" dirty="0">
              <a:solidFill>
                <a:schemeClr val="accent4">
                  <a:lumMod val="60000"/>
                  <a:lumOff val="40000"/>
                </a:schemeClr>
              </a:solidFill>
            </a:endParaRPr>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69</a:t>
            </a:fld>
            <a:endParaRPr lang="en-US" dirty="0"/>
          </a:p>
        </p:txBody>
      </p:sp>
      <p:sp>
        <p:nvSpPr>
          <p:cNvPr id="6" name="Rectangle 5"/>
          <p:cNvSpPr/>
          <p:nvPr/>
        </p:nvSpPr>
        <p:spPr>
          <a:xfrm>
            <a:off x="8622916" y="6467316"/>
            <a:ext cx="2106154" cy="390684"/>
          </a:xfrm>
          <a:prstGeom prst="rect">
            <a:avLst/>
          </a:prstGeom>
        </p:spPr>
        <p:txBody>
          <a:bodyPr wrap="none">
            <a:spAutoFit/>
          </a:bodyPr>
          <a:lstStyle/>
          <a:p>
            <a:pPr indent="228600" algn="r">
              <a:lnSpc>
                <a:spcPct val="115000"/>
              </a:lnSpc>
              <a:spcAft>
                <a:spcPts val="0"/>
              </a:spcAft>
            </a:pPr>
            <a:r>
              <a:rPr lang="en-GB" i="1" dirty="0">
                <a:solidFill>
                  <a:schemeClr val="accent4">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Source: Wikipedia</a:t>
            </a:r>
            <a:endParaRPr lang="en-US" sz="240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15 Resim" descr="800px-African,_Caribbean_and_Pacific_Group_of_States_member_nations_map.svg.png"/>
          <p:cNvPicPr/>
          <p:nvPr/>
        </p:nvPicPr>
        <p:blipFill>
          <a:blip r:embed="rId2"/>
          <a:stretch>
            <a:fillRect/>
          </a:stretch>
        </p:blipFill>
        <p:spPr>
          <a:xfrm>
            <a:off x="303211" y="1696259"/>
            <a:ext cx="10397786" cy="4588000"/>
          </a:xfrm>
          <a:prstGeom prst="rect">
            <a:avLst/>
          </a:prstGeom>
        </p:spPr>
      </p:pic>
    </p:spTree>
    <p:extLst>
      <p:ext uri="{BB962C8B-B14F-4D97-AF65-F5344CB8AC3E}">
        <p14:creationId xmlns:p14="http://schemas.microsoft.com/office/powerpoint/2010/main" val="1800765849"/>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rPr>
              <a:t>Fig</a:t>
            </a:r>
            <a:r>
              <a:rPr lang="tr-TR" dirty="0">
                <a:solidFill>
                  <a:schemeClr val="accent4">
                    <a:lumMod val="60000"/>
                    <a:lumOff val="40000"/>
                  </a:schemeClr>
                </a:solidFill>
              </a:rPr>
              <a:t>u</a:t>
            </a:r>
            <a:r>
              <a:rPr lang="en-US" dirty="0">
                <a:solidFill>
                  <a:schemeClr val="accent4">
                    <a:lumMod val="60000"/>
                    <a:lumOff val="40000"/>
                  </a:schemeClr>
                </a:solidFill>
              </a:rPr>
              <a:t>r</a:t>
            </a:r>
            <a:r>
              <a:rPr lang="tr-TR" dirty="0">
                <a:solidFill>
                  <a:schemeClr val="accent4">
                    <a:lumMod val="60000"/>
                    <a:lumOff val="40000"/>
                  </a:schemeClr>
                </a:solidFill>
              </a:rPr>
              <a:t>e</a:t>
            </a:r>
            <a:r>
              <a:rPr lang="en-US" dirty="0">
                <a:solidFill>
                  <a:schemeClr val="accent4">
                    <a:lumMod val="60000"/>
                    <a:lumOff val="40000"/>
                  </a:schemeClr>
                </a:solidFill>
              </a:rPr>
              <a:t>s of Niger’s Economy</a:t>
            </a:r>
            <a:endParaRPr lang="en-US" dirty="0"/>
          </a:p>
        </p:txBody>
      </p:sp>
      <p:sp>
        <p:nvSpPr>
          <p:cNvPr id="3" name="Content Placeholder 2"/>
          <p:cNvSpPr>
            <a:spLocks noGrp="1"/>
          </p:cNvSpPr>
          <p:nvPr>
            <p:ph idx="1"/>
          </p:nvPr>
        </p:nvSpPr>
        <p:spPr>
          <a:xfrm>
            <a:off x="646111" y="1495252"/>
            <a:ext cx="8946541" cy="4710685"/>
          </a:xfrm>
        </p:spPr>
        <p:txBody>
          <a:bodyPr>
            <a:normAutofit/>
          </a:bodyPr>
          <a:lstStyle/>
          <a:p>
            <a:r>
              <a:rPr lang="en-GB" sz="2400" dirty="0"/>
              <a:t>Agriculture contributes about 40% of GDP and provides livelihood for about 90% of the population. </a:t>
            </a:r>
            <a:endParaRPr lang="tr-TR" sz="2400" dirty="0" smtClean="0"/>
          </a:p>
          <a:p>
            <a:r>
              <a:rPr lang="tr-TR" sz="2400" dirty="0" err="1"/>
              <a:t>A</a:t>
            </a:r>
            <a:r>
              <a:rPr lang="tr-TR" sz="2400" dirty="0" err="1" smtClean="0"/>
              <a:t>griculture</a:t>
            </a:r>
            <a:r>
              <a:rPr lang="tr-TR" sz="2400" dirty="0" smtClean="0"/>
              <a:t> </a:t>
            </a:r>
            <a:r>
              <a:rPr lang="tr-TR" sz="2400" dirty="0" err="1" smtClean="0"/>
              <a:t>products</a:t>
            </a:r>
            <a:r>
              <a:rPr lang="tr-TR" sz="2400" dirty="0" smtClean="0"/>
              <a:t> </a:t>
            </a:r>
            <a:r>
              <a:rPr lang="tr-TR" sz="2400" dirty="0" err="1" smtClean="0"/>
              <a:t>are</a:t>
            </a:r>
            <a:r>
              <a:rPr lang="tr-TR" sz="2400" dirty="0" smtClean="0"/>
              <a:t>: </a:t>
            </a:r>
            <a:r>
              <a:rPr lang="fr-FR" sz="2400" dirty="0" err="1"/>
              <a:t>cowpeas</a:t>
            </a:r>
            <a:r>
              <a:rPr lang="fr-FR" sz="2400" dirty="0"/>
              <a:t>, </a:t>
            </a:r>
            <a:r>
              <a:rPr lang="fr-FR" sz="2400" dirty="0" err="1"/>
              <a:t>cotton</a:t>
            </a:r>
            <a:r>
              <a:rPr lang="fr-FR" sz="2400" dirty="0"/>
              <a:t>, peanuts, millet, </a:t>
            </a:r>
            <a:r>
              <a:rPr lang="fr-FR" sz="2400" dirty="0" err="1"/>
              <a:t>sorghum</a:t>
            </a:r>
            <a:r>
              <a:rPr lang="fr-FR" sz="2400" dirty="0"/>
              <a:t>, </a:t>
            </a:r>
            <a:r>
              <a:rPr lang="fr-FR" sz="2400" dirty="0" err="1"/>
              <a:t>cassava</a:t>
            </a:r>
            <a:r>
              <a:rPr lang="fr-FR" sz="2400" dirty="0"/>
              <a:t> (manioc), </a:t>
            </a:r>
            <a:r>
              <a:rPr lang="fr-FR" sz="2400" dirty="0" err="1"/>
              <a:t>rice</a:t>
            </a:r>
            <a:r>
              <a:rPr lang="fr-FR" sz="2400" dirty="0"/>
              <a:t>; </a:t>
            </a:r>
            <a:r>
              <a:rPr lang="fr-FR" sz="2400" dirty="0" err="1"/>
              <a:t>cattle</a:t>
            </a:r>
            <a:r>
              <a:rPr lang="fr-FR" sz="2400" dirty="0"/>
              <a:t>, </a:t>
            </a:r>
            <a:r>
              <a:rPr lang="fr-FR" sz="2400" dirty="0" err="1"/>
              <a:t>sheep</a:t>
            </a:r>
            <a:r>
              <a:rPr lang="fr-FR" sz="2400" dirty="0"/>
              <a:t>, </a:t>
            </a:r>
            <a:r>
              <a:rPr lang="fr-FR" sz="2400" dirty="0" err="1"/>
              <a:t>goats</a:t>
            </a:r>
            <a:r>
              <a:rPr lang="fr-FR" sz="2400" dirty="0"/>
              <a:t>, </a:t>
            </a:r>
            <a:r>
              <a:rPr lang="fr-FR" sz="2400" dirty="0" err="1"/>
              <a:t>camels</a:t>
            </a:r>
            <a:r>
              <a:rPr lang="fr-FR" sz="2400" dirty="0"/>
              <a:t>, </a:t>
            </a:r>
            <a:r>
              <a:rPr lang="fr-FR" sz="2400" dirty="0" err="1"/>
              <a:t>donkeys</a:t>
            </a:r>
            <a:r>
              <a:rPr lang="fr-FR" sz="2400" dirty="0"/>
              <a:t>, </a:t>
            </a:r>
            <a:r>
              <a:rPr lang="fr-FR" sz="2400" dirty="0" err="1"/>
              <a:t>horses</a:t>
            </a:r>
            <a:r>
              <a:rPr lang="fr-FR" sz="2400" dirty="0"/>
              <a:t>, </a:t>
            </a:r>
            <a:r>
              <a:rPr lang="fr-FR" sz="2400" dirty="0" err="1" smtClean="0"/>
              <a:t>poultry</a:t>
            </a:r>
            <a:r>
              <a:rPr lang="tr-TR" sz="2400" dirty="0" smtClean="0"/>
              <a:t>.</a:t>
            </a:r>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a:t>
            </a:fld>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871" y="3720762"/>
            <a:ext cx="7548586" cy="3007405"/>
          </a:xfrm>
          <a:prstGeom prst="rect">
            <a:avLst/>
          </a:prstGeom>
        </p:spPr>
      </p:pic>
    </p:spTree>
    <p:extLst>
      <p:ext uri="{BB962C8B-B14F-4D97-AF65-F5344CB8AC3E}">
        <p14:creationId xmlns:p14="http://schemas.microsoft.com/office/powerpoint/2010/main" val="564796117"/>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3">
                                            <p:txEl>
                                              <p:pRg st="0" end="0"/>
                                            </p:txEl>
                                          </p:spTgt>
                                        </p:tgtEl>
                                      </p:cBhvr>
                                    </p:animEffect>
                                  </p:childTnLst>
                                </p:cTn>
                              </p:par>
                            </p:childTnLst>
                          </p:cTn>
                        </p:par>
                        <p:par>
                          <p:cTn id="17" fill="hold">
                            <p:stCondLst>
                              <p:cond delay="28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2"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50" tmFilter="0,0; .5, 1; 1, 1"/>
                                        <p:tgtEl>
                                          <p:spTgt spid="3">
                                            <p:txEl>
                                              <p:pRg st="1" end="1"/>
                                            </p:txEl>
                                          </p:spTgt>
                                        </p:tgtEl>
                                      </p:cBhvr>
                                    </p:animEffect>
                                  </p:childTnLst>
                                </p:cTn>
                              </p:par>
                            </p:childTnLst>
                          </p:cTn>
                        </p:par>
                        <p:par>
                          <p:cTn id="25" fill="hold">
                            <p:stCondLst>
                              <p:cond delay="63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2052918"/>
            <a:ext cx="9403742" cy="4360582"/>
          </a:xfrm>
        </p:spPr>
        <p:txBody>
          <a:bodyPr>
            <a:normAutofit/>
          </a:bodyPr>
          <a:lstStyle/>
          <a:p>
            <a:r>
              <a:rPr lang="en-GB" sz="2400" dirty="0"/>
              <a:t>The trade provisions are one of the mechanisms of cooperation between the ACP countries and the EU. </a:t>
            </a:r>
            <a:endParaRPr lang="tr-TR" sz="2400" dirty="0" smtClean="0"/>
          </a:p>
          <a:p>
            <a:r>
              <a:rPr lang="en-GB" sz="2400" dirty="0" smtClean="0"/>
              <a:t>The </a:t>
            </a:r>
            <a:r>
              <a:rPr lang="en-GB" sz="2400" dirty="0"/>
              <a:t>latter admits as franchises, the industrial products and the processed agricultural products originating in 70 ACP countries on the basis of non-reciprocity (the Agreement on Trade, Development and Cooperation applies to South Africa).</a:t>
            </a:r>
            <a:endParaRPr lang="en-US" sz="2400" dirty="0"/>
          </a:p>
          <a:p>
            <a:r>
              <a:rPr lang="en-GB" sz="2400" dirty="0"/>
              <a:t>Seeing the structure of trade with the EU, constituted mainly by uranium, Niger benefited primarily from the operation of the STABEX mechanism on peanuts, however small-scale</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70</a:t>
            </a:fld>
            <a:endParaRPr lang="en-US" dirty="0"/>
          </a:p>
        </p:txBody>
      </p:sp>
      <p:sp>
        <p:nvSpPr>
          <p:cNvPr id="6" name="Title 1"/>
          <p:cNvSpPr>
            <a:spLocks noGrp="1"/>
          </p:cNvSpPr>
          <p:nvPr>
            <p:ph type="title"/>
          </p:nvPr>
        </p:nvSpPr>
        <p:spPr>
          <a:xfrm>
            <a:off x="646111" y="452718"/>
            <a:ext cx="9706429" cy="1400530"/>
          </a:xfrm>
        </p:spPr>
        <p:txBody>
          <a:bodyPr/>
          <a:lstStyle/>
          <a:p>
            <a:pPr lvl="1" algn="l" defTabSz="457200" rtl="0">
              <a:spcBef>
                <a:spcPct val="0"/>
              </a:spcBef>
            </a:pPr>
            <a:r>
              <a:rPr lang="en-GB" sz="3200" b="1" i="1" dirty="0">
                <a:solidFill>
                  <a:schemeClr val="accent4">
                    <a:lumMod val="60000"/>
                    <a:lumOff val="40000"/>
                  </a:schemeClr>
                </a:solidFill>
              </a:rPr>
              <a:t>Agreements With Regional and International (trade) </a:t>
            </a:r>
            <a:r>
              <a:rPr lang="en-GB" sz="3200" b="1" i="1" dirty="0" smtClean="0">
                <a:solidFill>
                  <a:schemeClr val="accent4">
                    <a:lumMod val="60000"/>
                    <a:lumOff val="40000"/>
                  </a:schemeClr>
                </a:solidFill>
              </a:rPr>
              <a:t>Organizations</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3541359800"/>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THANK YOU FOR YOUR ATTENTION</a:t>
            </a:r>
            <a:endParaRPr lang="en-US" dirty="0"/>
          </a:p>
        </p:txBody>
      </p:sp>
      <p:sp>
        <p:nvSpPr>
          <p:cNvPr id="3" name="Text Placeholder 2"/>
          <p:cNvSpPr>
            <a:spLocks noGrp="1"/>
          </p:cNvSpPr>
          <p:nvPr>
            <p:ph type="body" idx="1"/>
          </p:nvPr>
        </p:nvSpPr>
        <p:spPr/>
        <p:txBody>
          <a:bodyPr/>
          <a:lstStyle/>
          <a:p>
            <a:r>
              <a:rPr lang="tr-TR" dirty="0" smtClean="0"/>
              <a:t>I’m </a:t>
            </a:r>
            <a:r>
              <a:rPr lang="tr-TR" dirty="0" err="1" smtClean="0"/>
              <a:t>waiting</a:t>
            </a:r>
            <a:r>
              <a:rPr lang="tr-TR" dirty="0" smtClean="0"/>
              <a:t> </a:t>
            </a:r>
            <a:r>
              <a:rPr lang="tr-TR" dirty="0" err="1" smtClean="0"/>
              <a:t>for</a:t>
            </a:r>
            <a:r>
              <a:rPr lang="tr-TR" dirty="0" smtClean="0"/>
              <a:t> </a:t>
            </a:r>
            <a:r>
              <a:rPr lang="tr-TR" dirty="0" err="1" smtClean="0"/>
              <a:t>your</a:t>
            </a:r>
            <a:r>
              <a:rPr lang="tr-TR" dirty="0" smtClean="0"/>
              <a:t> </a:t>
            </a:r>
            <a:r>
              <a:rPr lang="tr-TR" dirty="0" err="1" smtClean="0"/>
              <a:t>questions</a:t>
            </a:r>
            <a:endParaRPr lang="en-US" dirty="0"/>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71</a:t>
            </a:fld>
            <a:endParaRPr lang="en-US" dirty="0"/>
          </a:p>
        </p:txBody>
      </p:sp>
      <p:sp>
        <p:nvSpPr>
          <p:cNvPr id="7" name="Rectangle 6"/>
          <p:cNvSpPr/>
          <p:nvPr/>
        </p:nvSpPr>
        <p:spPr>
          <a:xfrm>
            <a:off x="964455" y="6264116"/>
            <a:ext cx="2777300" cy="390684"/>
          </a:xfrm>
          <a:prstGeom prst="rect">
            <a:avLst/>
          </a:prstGeom>
        </p:spPr>
        <p:txBody>
          <a:bodyPr wrap="none">
            <a:spAutoFit/>
          </a:bodyPr>
          <a:lstStyle/>
          <a:p>
            <a:pPr indent="228600">
              <a:lnSpc>
                <a:spcPct val="115000"/>
              </a:lnSpc>
              <a:spcAft>
                <a:spcPts val="0"/>
              </a:spcAft>
            </a:pPr>
            <a:r>
              <a:rPr lang="tr-TR" i="1" dirty="0" smtClean="0">
                <a:solidFill>
                  <a:schemeClr val="accent4">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www.moutari.weebly.com</a:t>
            </a:r>
            <a:endParaRPr lang="en-US" sz="240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547882"/>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1798"/>
            <a:ext cx="8018585" cy="26762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725" y="1316708"/>
            <a:ext cx="4678014" cy="35085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744725" cy="43047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9906" y="4825218"/>
            <a:ext cx="4562094" cy="2159391"/>
          </a:xfrm>
          <a:prstGeom prst="rect">
            <a:avLst/>
          </a:prstGeom>
        </p:spPr>
      </p:pic>
    </p:spTree>
    <p:extLst>
      <p:ext uri="{BB962C8B-B14F-4D97-AF65-F5344CB8AC3E}">
        <p14:creationId xmlns:p14="http://schemas.microsoft.com/office/powerpoint/2010/main" val="3551324411"/>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By M. Moutari ABDOU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926" y="-1"/>
            <a:ext cx="5001535" cy="37511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387926" cy="35919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7925" y="3113247"/>
            <a:ext cx="4964615" cy="37234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61661"/>
            <a:ext cx="5387926" cy="3575047"/>
          </a:xfrm>
          <a:prstGeom prst="rect">
            <a:avLst/>
          </a:prstGeom>
        </p:spPr>
      </p:pic>
      <p:sp>
        <p:nvSpPr>
          <p:cNvPr id="10" name="Title 1"/>
          <p:cNvSpPr txBox="1">
            <a:spLocks/>
          </p:cNvSpPr>
          <p:nvPr/>
        </p:nvSpPr>
        <p:spPr>
          <a:xfrm>
            <a:off x="3726575" y="2412982"/>
            <a:ext cx="200096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millet</a:t>
            </a:r>
          </a:p>
        </p:txBody>
      </p:sp>
      <p:sp>
        <p:nvSpPr>
          <p:cNvPr id="11" name="Title 1"/>
          <p:cNvSpPr txBox="1">
            <a:spLocks/>
          </p:cNvSpPr>
          <p:nvPr/>
        </p:nvSpPr>
        <p:spPr>
          <a:xfrm>
            <a:off x="7485364" y="2802480"/>
            <a:ext cx="3073901" cy="105244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dirty="0" err="1" smtClean="0">
                <a:solidFill>
                  <a:schemeClr val="bg2">
                    <a:lumMod val="60000"/>
                    <a:lumOff val="40000"/>
                  </a:schemeClr>
                </a:solidFill>
                <a:effectLst>
                  <a:outerShdw blurRad="38100" dist="38100" dir="2700000" algn="tl">
                    <a:srgbClr val="000000">
                      <a:alpha val="43137"/>
                    </a:srgbClr>
                  </a:outerShdw>
                </a:effectLst>
              </a:rPr>
              <a:t>Haricot</a:t>
            </a:r>
            <a:r>
              <a:rPr lang="tr-TR" sz="3200" b="1" dirty="0" smtClean="0">
                <a:solidFill>
                  <a:schemeClr val="bg2">
                    <a:lumMod val="60000"/>
                    <a:lumOff val="40000"/>
                  </a:schemeClr>
                </a:solidFill>
                <a:effectLst>
                  <a:outerShdw blurRad="38100" dist="38100" dir="2700000" algn="tl">
                    <a:srgbClr val="000000">
                      <a:alpha val="43137"/>
                    </a:srgbClr>
                  </a:outerShdw>
                </a:effectLst>
              </a:rPr>
              <a:t> </a:t>
            </a:r>
            <a:r>
              <a:rPr lang="tr-TR" sz="3200" b="1" dirty="0" err="1" smtClean="0">
                <a:solidFill>
                  <a:schemeClr val="bg2">
                    <a:lumMod val="60000"/>
                    <a:lumOff val="40000"/>
                  </a:schemeClr>
                </a:solidFill>
                <a:effectLst>
                  <a:outerShdw blurRad="38100" dist="38100" dir="2700000" algn="tl">
                    <a:srgbClr val="000000">
                      <a:alpha val="43137"/>
                    </a:srgbClr>
                  </a:outerShdw>
                </a:effectLst>
              </a:rPr>
              <a:t>Beans</a:t>
            </a:r>
            <a:endParaRPr lang="en-US" sz="3200" b="1" dirty="0">
              <a:solidFill>
                <a:schemeClr val="bg2">
                  <a:lumMod val="60000"/>
                  <a:lumOff val="40000"/>
                </a:schemeClr>
              </a:solidFill>
              <a:effectLst>
                <a:outerShdw blurRad="38100" dist="38100" dir="2700000" algn="tl">
                  <a:srgbClr val="000000">
                    <a:alpha val="43137"/>
                  </a:srgbClr>
                </a:outerShdw>
              </a:effectLst>
            </a:endParaRPr>
          </a:p>
        </p:txBody>
      </p:sp>
      <p:sp>
        <p:nvSpPr>
          <p:cNvPr id="12" name="Rectangle 11"/>
          <p:cNvSpPr/>
          <p:nvPr/>
        </p:nvSpPr>
        <p:spPr>
          <a:xfrm>
            <a:off x="4036197" y="3302223"/>
            <a:ext cx="2402411" cy="461665"/>
          </a:xfrm>
          <a:prstGeom prst="rect">
            <a:avLst/>
          </a:prstGeom>
        </p:spPr>
        <p:txBody>
          <a:bodyPr wrap="square">
            <a:spAutoFit/>
          </a:bodyPr>
          <a:lstStyle/>
          <a:p>
            <a:r>
              <a:rPr lang="fr-FR" sz="2400" dirty="0" err="1">
                <a:solidFill>
                  <a:srgbClr val="000000"/>
                </a:solidFill>
                <a:latin typeface="Linux Libertine"/>
              </a:rPr>
              <a:t>Maize</a:t>
            </a:r>
            <a:endParaRPr lang="fr-FR" sz="2400" b="0" i="0" dirty="0">
              <a:solidFill>
                <a:srgbClr val="000000"/>
              </a:solidFill>
              <a:effectLst/>
              <a:latin typeface="Linux Libertine"/>
            </a:endParaRPr>
          </a:p>
        </p:txBody>
      </p:sp>
    </p:spTree>
    <p:extLst>
      <p:ext uri="{BB962C8B-B14F-4D97-AF65-F5344CB8AC3E}">
        <p14:creationId xmlns:p14="http://schemas.microsoft.com/office/powerpoint/2010/main" val="1272020338"/>
      </p:ext>
    </p:extLst>
  </p:cSld>
  <p:clrMapOvr>
    <a:masterClrMapping/>
  </p:clrMapOvr>
  <mc:AlternateContent xmlns:mc="http://schemas.openxmlformats.org/markup-compatibility/2006">
    <mc:Choice xmlns:p14="http://schemas.microsoft.com/office/powerpoint/2010/main" Requires="p14">
      <p:transition>
        <p14:reveal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878</TotalTime>
  <Words>4050</Words>
  <Application>Microsoft Office PowerPoint</Application>
  <PresentationFormat>Widescreen</PresentationFormat>
  <Paragraphs>405</Paragraphs>
  <Slides>71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Century Gothic</vt:lpstr>
      <vt:lpstr>Linux Libertine</vt:lpstr>
      <vt:lpstr>Times New Roman</vt:lpstr>
      <vt:lpstr>Wingdings 3</vt:lpstr>
      <vt:lpstr>Ion</vt:lpstr>
      <vt:lpstr>INTERNATIONAL TRADE</vt:lpstr>
      <vt:lpstr>INTRODUCTION</vt:lpstr>
      <vt:lpstr>BRIEF OVERVIEW OF NIGER’S ECONOMY</vt:lpstr>
      <vt:lpstr>Figures of Niger’s Economy</vt:lpstr>
      <vt:lpstr>Figures of Niger’s Economy</vt:lpstr>
      <vt:lpstr>PowerPoint Presentation</vt:lpstr>
      <vt:lpstr>Figures of Niger’s Economy</vt:lpstr>
      <vt:lpstr>PowerPoint Presentation</vt:lpstr>
      <vt:lpstr>PowerPoint Presentation</vt:lpstr>
      <vt:lpstr>PowerPoint Presentation</vt:lpstr>
      <vt:lpstr>Figures of Niger’s Economy</vt:lpstr>
      <vt:lpstr>Figures of Niger’s Economy</vt:lpstr>
      <vt:lpstr>Figures of Niger’s Economy</vt:lpstr>
      <vt:lpstr>Niger’s Oil</vt:lpstr>
      <vt:lpstr>Figures of Niger’s Economy</vt:lpstr>
      <vt:lpstr>Figures of Niger’s Economy</vt:lpstr>
      <vt:lpstr>Situation of GDP per capita (PPP in US $) of Niger and comparison to West african’s GDP (2000-2008)</vt:lpstr>
      <vt:lpstr>Figures of Niger’s Economy</vt:lpstr>
      <vt:lpstr>Figures of Niger’s Economy</vt:lpstr>
      <vt:lpstr>Figures of Niger’s Economy</vt:lpstr>
      <vt:lpstr>Figures of Niger’s Economy</vt:lpstr>
      <vt:lpstr>Underdevelopment and interventions of International institutions in Niger  </vt:lpstr>
      <vt:lpstr>NIGER, IMF AND WORLD BANK</vt:lpstr>
      <vt:lpstr>NIGER AND IMF</vt:lpstr>
      <vt:lpstr>NIGER AND WORLD BANK</vt:lpstr>
      <vt:lpstr>FOREIGN TRADE OF NIGER</vt:lpstr>
      <vt:lpstr>Overview of Niger’s Foreign Trade</vt:lpstr>
      <vt:lpstr>Overview of Niger’s Foreign Trade</vt:lpstr>
      <vt:lpstr>Exports</vt:lpstr>
      <vt:lpstr>Exports Structure of exports by product: predominance of uranium </vt:lpstr>
      <vt:lpstr>Exports Structure by products (values and Quantities) 2008-2012</vt:lpstr>
      <vt:lpstr>Exports Structure by products (In percents) 2008-2012</vt:lpstr>
      <vt:lpstr>PowerPoint Presentation</vt:lpstr>
      <vt:lpstr>Geographical orientation of exports  </vt:lpstr>
      <vt:lpstr>Exports Map of Niger</vt:lpstr>
      <vt:lpstr>Exports by main destination continents</vt:lpstr>
      <vt:lpstr>Imports</vt:lpstr>
      <vt:lpstr>Evolution of imports of Niger during the period 2008 - 2012</vt:lpstr>
      <vt:lpstr>Structure of imports by product</vt:lpstr>
      <vt:lpstr>PowerPoint Presentation</vt:lpstr>
      <vt:lpstr>Geographical orientation of imports </vt:lpstr>
      <vt:lpstr>Imports (CIF) by Continent (million CFA Francs)</vt:lpstr>
      <vt:lpstr>Geographical orientation of imports </vt:lpstr>
      <vt:lpstr>Geographical orientation of imports </vt:lpstr>
      <vt:lpstr>Analysis of Balance of Payments</vt:lpstr>
      <vt:lpstr>Analysis of Balance of Payments</vt:lpstr>
      <vt:lpstr>Evolution of the global balance of the balance of payments (Amounts in millions of FCFA)</vt:lpstr>
      <vt:lpstr>Evolution of the global balance of the balance of payments of Niger between 1992 and 2009</vt:lpstr>
      <vt:lpstr>Analysis of Balance of Payments</vt:lpstr>
      <vt:lpstr>Analysis of Balance of Payments</vt:lpstr>
      <vt:lpstr>Current Account (percentage of GDP)</vt:lpstr>
      <vt:lpstr>Comparative evolution of the trade balance and current accountentre 1992 et 2009 between 1992 and 2009  </vt:lpstr>
      <vt:lpstr>Analysis of Balance of Payments</vt:lpstr>
      <vt:lpstr>Analysis of Balance of Payments</vt:lpstr>
      <vt:lpstr>REGIONAL AND BILATERAL RELATIONS</vt:lpstr>
      <vt:lpstr>PowerPoint Presentation</vt:lpstr>
      <vt:lpstr>The position of Niger’s Foreign Trade in Africa</vt:lpstr>
      <vt:lpstr>External Current Account (percent of GDP) </vt:lpstr>
      <vt:lpstr>Trade Balance (percent of GDP)</vt:lpstr>
      <vt:lpstr>The position of Niger’s Foreign Trade in the World</vt:lpstr>
      <vt:lpstr>The Relationship between Niger and Regional and International (Trade) Organizations</vt:lpstr>
      <vt:lpstr>The Relationship between Niger and Regional and International (Trade) Organizations</vt:lpstr>
      <vt:lpstr>WAEMU and ECOWAS member States map</vt:lpstr>
      <vt:lpstr>The Relationship between Niger and Regional and International (Trade) Organizations</vt:lpstr>
      <vt:lpstr>Agreements With Regional and International (trade) Organizations</vt:lpstr>
      <vt:lpstr>Agreements With Regional and International (trade) Organizations</vt:lpstr>
      <vt:lpstr>Agreements With Regional and International (trade) Organizations</vt:lpstr>
      <vt:lpstr>Agreements With Regional and International (trade) Organizations</vt:lpstr>
      <vt:lpstr>African Caribbean and Pacific Group of States member nations map</vt:lpstr>
      <vt:lpstr>Agreements With Regional and International (trade) Organizations</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M. Moutari Abdou</dc:creator>
  <cp:lastModifiedBy>M. Moutari Abdou</cp:lastModifiedBy>
  <cp:revision>87</cp:revision>
  <dcterms:created xsi:type="dcterms:W3CDTF">2014-04-10T12:45:36Z</dcterms:created>
  <dcterms:modified xsi:type="dcterms:W3CDTF">2014-04-18T01:12:57Z</dcterms:modified>
</cp:coreProperties>
</file>