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5"/>
  </p:notesMasterIdLst>
  <p:sldIdLst>
    <p:sldId id="342" r:id="rId2"/>
    <p:sldId id="330" r:id="rId3"/>
    <p:sldId id="319" r:id="rId4"/>
    <p:sldId id="328" r:id="rId5"/>
    <p:sldId id="273" r:id="rId6"/>
    <p:sldId id="314" r:id="rId7"/>
    <p:sldId id="315" r:id="rId8"/>
    <p:sldId id="316" r:id="rId9"/>
    <p:sldId id="317" r:id="rId10"/>
    <p:sldId id="318" r:id="rId11"/>
    <p:sldId id="351" r:id="rId12"/>
    <p:sldId id="329" r:id="rId13"/>
    <p:sldId id="333" r:id="rId14"/>
    <p:sldId id="347" r:id="rId15"/>
    <p:sldId id="334" r:id="rId16"/>
    <p:sldId id="335" r:id="rId17"/>
    <p:sldId id="346" r:id="rId18"/>
    <p:sldId id="352" r:id="rId19"/>
    <p:sldId id="353" r:id="rId20"/>
    <p:sldId id="336" r:id="rId21"/>
    <p:sldId id="337" r:id="rId22"/>
    <p:sldId id="348" r:id="rId23"/>
    <p:sldId id="349" r:id="rId24"/>
    <p:sldId id="350" r:id="rId25"/>
    <p:sldId id="354" r:id="rId26"/>
    <p:sldId id="338" r:id="rId27"/>
    <p:sldId id="341" r:id="rId28"/>
    <p:sldId id="339" r:id="rId29"/>
    <p:sldId id="340" r:id="rId30"/>
    <p:sldId id="344" r:id="rId31"/>
    <p:sldId id="343" r:id="rId32"/>
    <p:sldId id="345" r:id="rId33"/>
    <p:sldId id="269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F8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D3918-554D-4BA9-BB67-278985B5D1D7}" type="datetimeFigureOut">
              <a:rPr lang="fr-FR" smtClean="0"/>
              <a:t>18/04/2014</a:t>
            </a:fld>
            <a:endParaRPr lang="fr-F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fr-F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35455-2F54-45F3-9D56-2AF4C2FDC9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659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35455-2F54-45F3-9D56-2AF4C2FDC90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336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35455-2F54-45F3-9D56-2AF4C2FDC90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33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309D-3C7E-4C9D-B683-037FACC5A357}" type="datetime1">
              <a:rPr lang="fr-FR" smtClean="0"/>
              <a:t>18/04/2014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‹#›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© 2014 by Nafissa Zakari W.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F653-5B65-4394-A027-0EA013002C63}" type="datetime1">
              <a:rPr lang="fr-FR" smtClean="0"/>
              <a:t>18/04/2014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2014 by Nafissa Zakari W.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2EEB-F620-4AA5-9F98-66D4974171C5}" type="datetime1">
              <a:rPr lang="fr-FR" smtClean="0"/>
              <a:t>18/04/2014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2014 by Nafissa Zakari W.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8113-98C7-4F24-823C-039C959C8941}" type="datetime1">
              <a:rPr lang="fr-FR" smtClean="0"/>
              <a:t>18/04/2014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2014 by Nafissa Zakari W.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7CB3-EDCD-478F-A776-ECB646679061}" type="datetime1">
              <a:rPr lang="fr-FR" smtClean="0"/>
              <a:t>18/04/2014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2014 by Nafissa Zakari W.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‹#›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FAE6-2964-466B-867D-8575CFA25881}" type="datetime1">
              <a:rPr lang="fr-FR" smtClean="0"/>
              <a:t>18/04/2014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2014 by Nafissa Zakari W.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‹#›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A468-0CDA-4A1A-BE04-5BF3ADC655DA}" type="datetime1">
              <a:rPr lang="fr-FR" smtClean="0"/>
              <a:t>18/04/2014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2014 by Nafissa Zakari W.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B787-A462-442B-9D5F-DB360FD84461}" type="datetime1">
              <a:rPr lang="fr-FR" smtClean="0"/>
              <a:t>18/04/2014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2014 by Nafissa Zakari W.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F2C2-854A-41B8-AFDF-70D4C053CA13}" type="datetime1">
              <a:rPr lang="fr-FR" smtClean="0"/>
              <a:t>18/04/2014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2014 by Nafissa Zakari W.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163D-D935-45BE-B961-9E54AC20CB29}" type="datetime1">
              <a:rPr lang="fr-FR" smtClean="0"/>
              <a:t>18/04/2014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2014 by Nafissa Zakari W.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364E-51B7-4F39-B15F-B306670D39BD}" type="datetime1">
              <a:rPr lang="fr-FR" smtClean="0"/>
              <a:t>18/04/2014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2014 by Nafissa Zakari W.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89AEDEA-7997-4500-A4CC-0C922D8BBCAD}" type="datetime1">
              <a:rPr lang="fr-FR" smtClean="0"/>
              <a:t>18/04/2014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pl-PL" smtClean="0"/>
              <a:t>© 2014 by Nafissa Zakari W.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D0C337-14B2-49BD-8BA3-D01168CA3FD0}" type="slidenum">
              <a:rPr lang="fr-FR" smtClean="0"/>
              <a:t>‹#›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53.jpg"/><Relationship Id="rId7" Type="http://schemas.openxmlformats.org/officeDocument/2006/relationships/image" Target="../media/image57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1650"/>
            <a:ext cx="7772400" cy="4267200"/>
          </a:xfrm>
        </p:spPr>
        <p:txBody>
          <a:bodyPr/>
          <a:lstStyle/>
          <a:p>
            <a:r>
              <a:rPr lang="tr-TR" sz="9600" dirty="0"/>
              <a:t>NİGER TANITIMI</a:t>
            </a:r>
            <a:endParaRPr lang="en-US" sz="9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dirty="0" smtClean="0"/>
              <a:t>© 2014 by Nafissa Zakari W.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53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601216" y="722"/>
            <a:ext cx="8085584" cy="948489"/>
          </a:xfrm>
        </p:spPr>
        <p:txBody>
          <a:bodyPr/>
          <a:lstStyle/>
          <a:p>
            <a:r>
              <a:rPr lang="tr-TR" b="1" dirty="0" smtClean="0">
                <a:effectLst/>
              </a:rPr>
              <a:t>Nijer </a:t>
            </a:r>
            <a:r>
              <a:rPr lang="tr-TR" b="1" dirty="0">
                <a:effectLst/>
              </a:rPr>
              <a:t>Tarihi</a:t>
            </a:r>
            <a:endParaRPr lang="fr-FR" dirty="0"/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467544" y="1124744"/>
            <a:ext cx="8352928" cy="50405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dirty="0" smtClean="0"/>
              <a:t>Nijer, 17. yüzyılından işgalcilerin gelişine kadar </a:t>
            </a:r>
            <a:r>
              <a:rPr lang="tr-TR" dirty="0" err="1" smtClean="0"/>
              <a:t>Tuaregler</a:t>
            </a:r>
            <a:r>
              <a:rPr lang="tr-TR" dirty="0" smtClean="0"/>
              <a:t> ve daha önce anlattığımız </a:t>
            </a:r>
            <a:r>
              <a:rPr lang="tr-TR" dirty="0" err="1" smtClean="0"/>
              <a:t>Sokoto</a:t>
            </a:r>
            <a:r>
              <a:rPr lang="tr-TR" dirty="0" smtClean="0"/>
              <a:t>  Halifeliği tarafından yönetilmiştir.</a:t>
            </a:r>
          </a:p>
          <a:p>
            <a:r>
              <a:rPr lang="tr-TR" dirty="0" smtClean="0"/>
              <a:t>18 aralık 1958 Nijer cumhuriyeti ilan edilmiştir.</a:t>
            </a:r>
          </a:p>
          <a:p>
            <a:r>
              <a:rPr lang="tr-TR" dirty="0" smtClean="0"/>
              <a:t>3 ağustos 1960 tarihinde tamamen bağımsızlığını kazanmıştır.</a:t>
            </a:r>
            <a:r>
              <a:rPr lang="tr-TR" dirty="0"/>
              <a:t> </a:t>
            </a:r>
            <a:r>
              <a:rPr lang="tr-TR" dirty="0" smtClean="0"/>
              <a:t>Aynı zamanda </a:t>
            </a:r>
            <a:r>
              <a:rPr lang="tr-TR" dirty="0" err="1" smtClean="0"/>
              <a:t>Diori</a:t>
            </a:r>
            <a:r>
              <a:rPr lang="tr-TR" dirty="0" smtClean="0"/>
              <a:t> </a:t>
            </a:r>
            <a:r>
              <a:rPr lang="tr-TR" dirty="0" err="1" smtClean="0"/>
              <a:t>Hamani</a:t>
            </a:r>
            <a:r>
              <a:rPr lang="tr-TR" dirty="0" smtClean="0"/>
              <a:t> (1916-1989) Meclis tarafından Nijer’in ilk cumhurbaşkanı olarak seçilmiştir.</a:t>
            </a:r>
          </a:p>
          <a:p>
            <a:r>
              <a:rPr lang="tr-TR" dirty="0" smtClean="0"/>
              <a:t>1975 yılından 1993 yılına kadar istikrarsızlık yaşanmıştır ve 1993 yeniden demokratik düzenine geçmiştir. 1960 şu ana kadar Nijer 4 askeri darbeleri yaşamıştır.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2014 by Nafissa Zakari W.</a:t>
            </a:r>
            <a:endParaRPr lang="fr-F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172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" y="0"/>
            <a:ext cx="77525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4365104"/>
            <a:ext cx="4427984" cy="1991246"/>
          </a:xfrm>
        </p:spPr>
        <p:txBody>
          <a:bodyPr/>
          <a:lstStyle/>
          <a:p>
            <a:r>
              <a:rPr lang="tr-TR" sz="3800" b="1" dirty="0" smtClean="0"/>
              <a:t>Nijer Cumhurbaşkanları</a:t>
            </a:r>
            <a:endParaRPr lang="en-US" sz="38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2014 by Nafissa Zakari W.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53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 txBox="1">
            <a:spLocks/>
          </p:cNvSpPr>
          <p:nvPr/>
        </p:nvSpPr>
        <p:spPr>
          <a:xfrm>
            <a:off x="107504" y="980728"/>
            <a:ext cx="8928992" cy="22322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sz="2800" dirty="0" smtClean="0"/>
              <a:t>Nijer ‘in nüfusu</a:t>
            </a:r>
            <a:r>
              <a:rPr lang="fr-FR" sz="2800" dirty="0" smtClean="0"/>
              <a:t>1</a:t>
            </a:r>
            <a:r>
              <a:rPr lang="tr-TR" sz="2800" dirty="0" smtClean="0"/>
              <a:t>7.</a:t>
            </a:r>
            <a:r>
              <a:rPr lang="fr-FR" sz="2800" dirty="0" smtClean="0"/>
              <a:t>138</a:t>
            </a:r>
            <a:r>
              <a:rPr lang="tr-TR" sz="2800" dirty="0" smtClean="0"/>
              <a:t>.</a:t>
            </a:r>
            <a:r>
              <a:rPr lang="fr-FR" sz="2800" dirty="0" smtClean="0"/>
              <a:t>707</a:t>
            </a:r>
            <a:r>
              <a:rPr lang="tr-TR" sz="2800" dirty="0" smtClean="0"/>
              <a:t>’</a:t>
            </a:r>
            <a:r>
              <a:rPr lang="tr-TR" sz="2800" dirty="0" err="1" smtClean="0"/>
              <a:t>dir</a:t>
            </a:r>
            <a:r>
              <a:rPr lang="tr-TR" sz="2800" dirty="0" smtClean="0"/>
              <a:t>  ama yüzölçümü 1267000 km2. Nijer’in nüfusu genç bir nüfustur. Nüfusun %30’u şehirlerde yaşamaktadır. Nijer’de şehirleşme yeni yeni gelişmeye başlamıştır.</a:t>
            </a:r>
            <a:endParaRPr lang="tr-TR" sz="2800" dirty="0"/>
          </a:p>
        </p:txBody>
      </p:sp>
      <p:sp>
        <p:nvSpPr>
          <p:cNvPr id="9" name="Titre 2"/>
          <p:cNvSpPr>
            <a:spLocks noGrp="1"/>
          </p:cNvSpPr>
          <p:nvPr>
            <p:ph type="title"/>
          </p:nvPr>
        </p:nvSpPr>
        <p:spPr>
          <a:xfrm>
            <a:off x="287524" y="116632"/>
            <a:ext cx="8568952" cy="864096"/>
          </a:xfrm>
        </p:spPr>
        <p:txBody>
          <a:bodyPr/>
          <a:lstStyle/>
          <a:p>
            <a:r>
              <a:rPr lang="tr-TR" sz="4800" b="1" dirty="0" smtClean="0">
                <a:effectLst/>
              </a:rPr>
              <a:t>Demografi</a:t>
            </a:r>
            <a:endParaRPr lang="fr-FR" sz="4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2014 by Nafissa Zakari W.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-28749" y="-3609"/>
            <a:ext cx="2718556" cy="835496"/>
          </a:xfrm>
        </p:spPr>
        <p:txBody>
          <a:bodyPr/>
          <a:lstStyle/>
          <a:p>
            <a:r>
              <a:rPr lang="tr-TR" b="1" dirty="0" smtClean="0">
                <a:effectLst/>
              </a:rPr>
              <a:t>Şehirler</a:t>
            </a:r>
            <a:endParaRPr lang="fr-FR" dirty="0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1797404" y="664730"/>
            <a:ext cx="1944216" cy="219779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tr-TR" sz="24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Nufüs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: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1.004 milyon (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2009 </a:t>
            </a:r>
            <a:r>
              <a:rPr lang="tr-TR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tahamini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2014 by Nafissa Zakari W.</a:t>
            </a:r>
            <a:endParaRPr lang="fr-F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5719448" cy="4017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620" y="414139"/>
            <a:ext cx="5400675" cy="359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Başlık 1"/>
          <p:cNvSpPr txBox="1">
            <a:spLocks/>
          </p:cNvSpPr>
          <p:nvPr/>
        </p:nvSpPr>
        <p:spPr>
          <a:xfrm>
            <a:off x="3741620" y="401076"/>
            <a:ext cx="1646230" cy="527309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Niamey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742" y="3676650"/>
            <a:ext cx="3895725" cy="318135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84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iƙinwurin Rubutu na ƙas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2014 by Nafissa Zakari W.</a:t>
            </a:r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-28749" y="-3609"/>
            <a:ext cx="2718556" cy="835496"/>
          </a:xfrm>
        </p:spPr>
        <p:txBody>
          <a:bodyPr/>
          <a:lstStyle/>
          <a:p>
            <a:r>
              <a:rPr lang="tr-TR" b="1" dirty="0" smtClean="0">
                <a:effectLst/>
              </a:rPr>
              <a:t>Şehirler</a:t>
            </a:r>
            <a:endParaRPr lang="fr-FR" dirty="0"/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-28749" y="821112"/>
            <a:ext cx="1944216" cy="2044190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tr-TR" sz="24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Nufüs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: 500000 (2012 </a:t>
            </a:r>
            <a:r>
              <a:rPr lang="tr-TR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tahamini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2681051" y="0"/>
            <a:ext cx="1646230" cy="527309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</a:t>
            </a:r>
            <a:r>
              <a:rPr lang="tr-TR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Maradi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Hoto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84" y="582911"/>
            <a:ext cx="5599028" cy="3149454"/>
          </a:xfrm>
          <a:prstGeom prst="rect">
            <a:avLst/>
          </a:prstGeom>
        </p:spPr>
      </p:pic>
      <p:pic>
        <p:nvPicPr>
          <p:cNvPr id="11" name="Hoto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" y="3720847"/>
            <a:ext cx="5577160" cy="3137153"/>
          </a:xfrm>
          <a:prstGeom prst="rect">
            <a:avLst/>
          </a:prstGeom>
        </p:spPr>
      </p:pic>
      <p:pic>
        <p:nvPicPr>
          <p:cNvPr id="10" name="Hoto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732364"/>
            <a:ext cx="5508104" cy="309830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12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tr-TR" dirty="0" smtClean="0"/>
              <a:t>Ekonomi</a:t>
            </a:r>
            <a:endParaRPr lang="fr-F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tr-TR" dirty="0" smtClean="0"/>
              <a:t>Nijer, Dünya’da en çok uranyum  üreten 3. ülke olmasına rağmen dünyanın en fakir ülkelerden biri. Fakat 2011’de petrol çıkartmaya başlayan Nijer, ekonomik olarak, çok hızlı bir şekilde  büyümektedir. </a:t>
            </a:r>
            <a:r>
              <a:rPr lang="tr-TR" dirty="0"/>
              <a:t>%</a:t>
            </a:r>
            <a:r>
              <a:rPr lang="en-US" dirty="0" smtClean="0"/>
              <a:t>14</a:t>
            </a:r>
            <a:r>
              <a:rPr lang="tr-TR" dirty="0" smtClean="0"/>
              <a:t>,</a:t>
            </a:r>
            <a:r>
              <a:rPr lang="en-US" dirty="0" smtClean="0"/>
              <a:t>5</a:t>
            </a:r>
            <a:r>
              <a:rPr lang="tr-TR" dirty="0" smtClean="0"/>
              <a:t> büyüme oranı ile dünyanın en hızlı büyüyen 4. ülkesidir (2012 tahmini).</a:t>
            </a:r>
          </a:p>
          <a:p>
            <a:r>
              <a:rPr lang="tr-TR" dirty="0"/>
              <a:t>1 Libya: </a:t>
            </a:r>
            <a:r>
              <a:rPr lang="tr-TR" dirty="0" smtClean="0"/>
              <a:t>%121.90</a:t>
            </a:r>
            <a:endParaRPr lang="tr-TR" dirty="0"/>
          </a:p>
          <a:p>
            <a:r>
              <a:rPr lang="tr-TR" dirty="0"/>
              <a:t>2 Sierra Leone: </a:t>
            </a:r>
            <a:r>
              <a:rPr lang="tr-TR" dirty="0" smtClean="0"/>
              <a:t> %21.30</a:t>
            </a:r>
            <a:endParaRPr lang="tr-TR" dirty="0"/>
          </a:p>
          <a:p>
            <a:r>
              <a:rPr lang="tr-TR" dirty="0"/>
              <a:t>3 Makao: </a:t>
            </a:r>
            <a:r>
              <a:rPr lang="tr-TR" dirty="0" smtClean="0"/>
              <a:t> %20.70</a:t>
            </a:r>
            <a:endParaRPr lang="tr-TR" dirty="0"/>
          </a:p>
          <a:p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Nijer: </a:t>
            </a: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%14.50</a:t>
            </a:r>
            <a:endParaRPr lang="tr-TR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dirty="0"/>
              <a:t>5 Moğolistan: </a:t>
            </a:r>
            <a:r>
              <a:rPr lang="tr-TR" dirty="0" smtClean="0"/>
              <a:t> %12.70</a:t>
            </a:r>
          </a:p>
          <a:p>
            <a:r>
              <a:rPr lang="tr-TR" dirty="0" smtClean="0"/>
              <a:t>2012 Nijer’in </a:t>
            </a:r>
            <a:r>
              <a:rPr lang="tr-TR" dirty="0"/>
              <a:t>GSYİH (</a:t>
            </a:r>
            <a:r>
              <a:rPr lang="tr-TR" dirty="0" smtClean="0"/>
              <a:t>satın alma </a:t>
            </a:r>
            <a:r>
              <a:rPr lang="tr-TR" dirty="0"/>
              <a:t>gücü </a:t>
            </a:r>
            <a:r>
              <a:rPr lang="tr-TR" dirty="0" smtClean="0"/>
              <a:t>paritesi)13.530.000.000 </a:t>
            </a:r>
            <a:r>
              <a:rPr lang="tr-TR" dirty="0"/>
              <a:t>dolar (2012 </a:t>
            </a:r>
            <a:r>
              <a:rPr lang="tr-TR" dirty="0" smtClean="0"/>
              <a:t>tahmini; düşük)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2014 by Nafissa Zakari W.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8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76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676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676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676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676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676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676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676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2014 by Nafissa Zakari W.</a:t>
            </a:r>
            <a:endParaRPr lang="fr-FR"/>
          </a:p>
        </p:txBody>
      </p:sp>
      <p:sp>
        <p:nvSpPr>
          <p:cNvPr id="22" name="Başlık 1"/>
          <p:cNvSpPr txBox="1">
            <a:spLocks/>
          </p:cNvSpPr>
          <p:nvPr/>
        </p:nvSpPr>
        <p:spPr>
          <a:xfrm>
            <a:off x="471859" y="18303"/>
            <a:ext cx="8229600" cy="8295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dirty="0" smtClean="0"/>
              <a:t>Ekonomi</a:t>
            </a:r>
            <a:endParaRPr lang="fr-FR" dirty="0"/>
          </a:p>
        </p:txBody>
      </p:sp>
      <p:sp>
        <p:nvSpPr>
          <p:cNvPr id="23" name="İçerik Yer Tutucusu 2"/>
          <p:cNvSpPr txBox="1">
            <a:spLocks/>
          </p:cNvSpPr>
          <p:nvPr/>
        </p:nvSpPr>
        <p:spPr>
          <a:xfrm>
            <a:off x="471859" y="847845"/>
            <a:ext cx="8229600" cy="64807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dirty="0" smtClean="0"/>
              <a:t>Nijer halkının büyük kısmı tarımla uğraşmaktadır.</a:t>
            </a: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53" y="1581922"/>
            <a:ext cx="2911910" cy="2077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8" y="3867367"/>
            <a:ext cx="3987800" cy="298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58" y="3396240"/>
            <a:ext cx="4545105" cy="3467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" y="1910707"/>
            <a:ext cx="3554761" cy="2587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435606"/>
            <a:ext cx="2799981" cy="2062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65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76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676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Doğal kaynakları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2014 by Nafissa Zakari W.</a:t>
            </a:r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79512" y="1772816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464E54"/>
                </a:solidFill>
                <a:latin typeface="Arial" panose="020B0604020202020204" pitchFamily="34" charset="0"/>
              </a:rPr>
              <a:t>DOĞAL KAYNAKLAR</a:t>
            </a:r>
            <a:r>
              <a:rPr lang="en-US" dirty="0">
                <a:solidFill>
                  <a:srgbClr val="464E54"/>
                </a:solidFill>
                <a:latin typeface="Arial" panose="020B0604020202020204" pitchFamily="34" charset="0"/>
              </a:rPr>
              <a:t>: </a:t>
            </a:r>
            <a:r>
              <a:rPr lang="en-US" dirty="0" err="1">
                <a:solidFill>
                  <a:srgbClr val="464E54"/>
                </a:solidFill>
                <a:latin typeface="Arial" panose="020B0604020202020204" pitchFamily="34" charset="0"/>
              </a:rPr>
              <a:t>uranyum</a:t>
            </a:r>
            <a:r>
              <a:rPr lang="en-US" dirty="0">
                <a:solidFill>
                  <a:srgbClr val="464E54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464E54"/>
                </a:solidFill>
                <a:latin typeface="Arial" panose="020B0604020202020204" pitchFamily="34" charset="0"/>
              </a:rPr>
              <a:t>kömür</a:t>
            </a:r>
            <a:r>
              <a:rPr lang="en-US" dirty="0">
                <a:solidFill>
                  <a:srgbClr val="464E54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464E54"/>
                </a:solidFill>
                <a:latin typeface="Arial" panose="020B0604020202020204" pitchFamily="34" charset="0"/>
              </a:rPr>
              <a:t>demir</a:t>
            </a:r>
            <a:r>
              <a:rPr lang="en-US" dirty="0">
                <a:solidFill>
                  <a:srgbClr val="464E54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64E54"/>
                </a:solidFill>
                <a:latin typeface="Arial" panose="020B0604020202020204" pitchFamily="34" charset="0"/>
              </a:rPr>
              <a:t>cevheri</a:t>
            </a:r>
            <a:r>
              <a:rPr lang="en-US" dirty="0">
                <a:solidFill>
                  <a:srgbClr val="464E54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464E54"/>
                </a:solidFill>
                <a:latin typeface="Arial" panose="020B0604020202020204" pitchFamily="34" charset="0"/>
              </a:rPr>
              <a:t>kalay</a:t>
            </a:r>
            <a:r>
              <a:rPr lang="en-US" dirty="0">
                <a:solidFill>
                  <a:srgbClr val="464E54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464E54"/>
                </a:solidFill>
                <a:latin typeface="Arial" panose="020B0604020202020204" pitchFamily="34" charset="0"/>
              </a:rPr>
              <a:t>fosfat</a:t>
            </a:r>
            <a:r>
              <a:rPr lang="en-US" dirty="0">
                <a:solidFill>
                  <a:srgbClr val="464E54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464E54"/>
                </a:solidFill>
                <a:latin typeface="Arial" panose="020B0604020202020204" pitchFamily="34" charset="0"/>
              </a:rPr>
              <a:t>altın</a:t>
            </a:r>
            <a:r>
              <a:rPr lang="en-US" dirty="0">
                <a:solidFill>
                  <a:srgbClr val="464E54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464E54"/>
                </a:solidFill>
                <a:latin typeface="Arial" panose="020B0604020202020204" pitchFamily="34" charset="0"/>
              </a:rPr>
              <a:t>molibden</a:t>
            </a:r>
            <a:r>
              <a:rPr lang="en-US" dirty="0">
                <a:solidFill>
                  <a:srgbClr val="464E54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464E54"/>
                </a:solidFill>
                <a:latin typeface="Arial" panose="020B0604020202020204" pitchFamily="34" charset="0"/>
              </a:rPr>
              <a:t>alçı</a:t>
            </a:r>
            <a:r>
              <a:rPr lang="en-US" dirty="0">
                <a:solidFill>
                  <a:srgbClr val="464E54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464E54"/>
                </a:solidFill>
                <a:latin typeface="Arial" panose="020B0604020202020204" pitchFamily="34" charset="0"/>
              </a:rPr>
              <a:t>tuz</a:t>
            </a:r>
            <a:r>
              <a:rPr lang="en-US" dirty="0">
                <a:solidFill>
                  <a:srgbClr val="464E54"/>
                </a:solidFill>
                <a:latin typeface="Arial" panose="020B0604020202020204" pitchFamily="34" charset="0"/>
              </a:rPr>
              <a:t>, petrol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759" y="2419147"/>
            <a:ext cx="3329140" cy="4438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91" y="2419147"/>
            <a:ext cx="356616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91" y="4577508"/>
            <a:ext cx="3547934" cy="2235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88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tr-TR" dirty="0" smtClean="0"/>
              <a:t>Turizm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2014 by Nafissa Zakari W.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5120569" cy="288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044" y="49011"/>
            <a:ext cx="3267956" cy="4873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84820"/>
            <a:ext cx="3345012" cy="2629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044" y="4831888"/>
            <a:ext cx="3267957" cy="2170128"/>
          </a:xfrm>
          <a:prstGeom prst="rect">
            <a:avLst/>
          </a:prstGeom>
        </p:spPr>
      </p:pic>
      <p:sp>
        <p:nvSpPr>
          <p:cNvPr id="12" name="İçerik Yer Tutucusu 2"/>
          <p:cNvSpPr txBox="1">
            <a:spLocks/>
          </p:cNvSpPr>
          <p:nvPr/>
        </p:nvSpPr>
        <p:spPr>
          <a:xfrm>
            <a:off x="-1" y="836712"/>
            <a:ext cx="8229600" cy="64807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dirty="0" smtClean="0"/>
              <a:t>Niamey (</a:t>
            </a:r>
            <a:r>
              <a:rPr lang="tr-TR" dirty="0" err="1" smtClean="0"/>
              <a:t>Boubou</a:t>
            </a:r>
            <a:r>
              <a:rPr lang="tr-TR" dirty="0" smtClean="0"/>
              <a:t> Hama) Müzesi</a:t>
            </a:r>
            <a:endParaRPr lang="fr-FR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32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76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676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5770984" cy="1052736"/>
          </a:xfrm>
        </p:spPr>
        <p:txBody>
          <a:bodyPr/>
          <a:lstStyle/>
          <a:p>
            <a:r>
              <a:rPr lang="tr-TR" dirty="0"/>
              <a:t>Turizm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2014 by Nafissa Zakari W.</a:t>
            </a:r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" y="1625848"/>
            <a:ext cx="5191480" cy="3413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27" y="425449"/>
            <a:ext cx="4048125" cy="3552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26" y="3715659"/>
            <a:ext cx="4048125" cy="3040592"/>
          </a:xfrm>
          <a:prstGeom prst="rect">
            <a:avLst/>
          </a:prstGeom>
        </p:spPr>
      </p:pic>
      <p:sp>
        <p:nvSpPr>
          <p:cNvPr id="7" name="İçerik Yer Tutucusu 2"/>
          <p:cNvSpPr txBox="1">
            <a:spLocks/>
          </p:cNvSpPr>
          <p:nvPr/>
        </p:nvSpPr>
        <p:spPr>
          <a:xfrm>
            <a:off x="2411760" y="5610870"/>
            <a:ext cx="2592288" cy="64807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dirty="0" err="1" smtClean="0"/>
              <a:t>Ténéré</a:t>
            </a:r>
            <a:r>
              <a:rPr lang="tr-TR" dirty="0" smtClean="0"/>
              <a:t> Çölü</a:t>
            </a:r>
            <a:endParaRPr lang="fr-F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574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76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676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525"/>
            <a:ext cx="8229600" cy="1051520"/>
          </a:xfrm>
        </p:spPr>
        <p:txBody>
          <a:bodyPr/>
          <a:lstStyle/>
          <a:p>
            <a:r>
              <a:rPr lang="tr-TR" b="1" dirty="0">
                <a:effectLst/>
              </a:rPr>
              <a:t>Ülke profili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2014 by Nafissa Zakari W.</a:t>
            </a:r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39845"/>
            <a:ext cx="2687791" cy="2303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827" y="1655504"/>
            <a:ext cx="4065745" cy="4368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3308379" cy="2234994"/>
          </a:xfrm>
          <a:prstGeom prst="rect">
            <a:avLst/>
          </a:prstGeom>
        </p:spPr>
      </p:pic>
      <p:sp>
        <p:nvSpPr>
          <p:cNvPr id="7" name="Espace réservé du contenu 3"/>
          <p:cNvSpPr txBox="1">
            <a:spLocks/>
          </p:cNvSpPr>
          <p:nvPr/>
        </p:nvSpPr>
        <p:spPr>
          <a:xfrm>
            <a:off x="747743" y="3409467"/>
            <a:ext cx="2592288" cy="6480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/>
            <a:r>
              <a:rPr lang="tr-TR" dirty="0" smtClean="0"/>
              <a:t>Bayrak</a:t>
            </a:r>
            <a:endParaRPr lang="fr-FR" dirty="0"/>
          </a:p>
        </p:txBody>
      </p:sp>
      <p:sp>
        <p:nvSpPr>
          <p:cNvPr id="8" name="Espace réservé du contenu 3"/>
          <p:cNvSpPr txBox="1">
            <a:spLocks/>
          </p:cNvSpPr>
          <p:nvPr/>
        </p:nvSpPr>
        <p:spPr>
          <a:xfrm>
            <a:off x="1203563" y="912059"/>
            <a:ext cx="1647800" cy="6480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/>
            <a:r>
              <a:rPr lang="tr-TR" dirty="0" smtClean="0"/>
              <a:t>Arma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43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483568"/>
          </a:xfrm>
        </p:spPr>
        <p:txBody>
          <a:bodyPr/>
          <a:lstStyle/>
          <a:p>
            <a:r>
              <a:rPr lang="tr-TR" dirty="0" smtClean="0"/>
              <a:t>Ekonomi</a:t>
            </a:r>
            <a:br>
              <a:rPr lang="tr-TR" dirty="0" smtClean="0"/>
            </a:br>
            <a:r>
              <a:rPr lang="tr-TR" dirty="0" smtClean="0"/>
              <a:t>Hayvancılık</a:t>
            </a:r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717" y="4830714"/>
            <a:ext cx="4254060" cy="20034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2014 by Nafissa Zakari W.</a:t>
            </a:r>
            <a:endParaRPr lang="fr-FR"/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489509" y="1484785"/>
            <a:ext cx="8229600" cy="64807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dirty="0" smtClean="0"/>
              <a:t>Nijer’in ortasında yaşayan </a:t>
            </a:r>
            <a:r>
              <a:rPr lang="tr-TR" dirty="0" err="1" smtClean="0"/>
              <a:t>Fulani</a:t>
            </a:r>
            <a:r>
              <a:rPr lang="tr-TR" dirty="0" smtClean="0"/>
              <a:t> ve </a:t>
            </a:r>
            <a:r>
              <a:rPr lang="tr-TR" dirty="0" err="1" smtClean="0"/>
              <a:t>Tuaregler</a:t>
            </a:r>
            <a:r>
              <a:rPr lang="tr-TR" dirty="0" smtClean="0"/>
              <a:t> Hayvancılıkla uğraşmaktadır. </a:t>
            </a:r>
            <a:endParaRPr lang="fr-FR" dirty="0"/>
          </a:p>
        </p:txBody>
      </p:sp>
      <p:pic>
        <p:nvPicPr>
          <p:cNvPr id="12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473" y="3717031"/>
            <a:ext cx="4156164" cy="31171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394" y="2220838"/>
            <a:ext cx="2990850" cy="2000250"/>
          </a:xfrm>
          <a:prstGeom prst="rect">
            <a:avLst/>
          </a:prstGeom>
        </p:spPr>
      </p:pic>
      <p:pic>
        <p:nvPicPr>
          <p:cNvPr id="14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293088"/>
            <a:ext cx="3396666" cy="2537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526" y="4582482"/>
            <a:ext cx="2994869" cy="22461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88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76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676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1196" y="3071"/>
            <a:ext cx="8229600" cy="966708"/>
          </a:xfrm>
        </p:spPr>
        <p:txBody>
          <a:bodyPr/>
          <a:lstStyle/>
          <a:p>
            <a:r>
              <a:rPr lang="tr-TR" dirty="0" smtClean="0"/>
              <a:t>Kültür</a:t>
            </a:r>
            <a:endParaRPr lang="fr-FR" dirty="0"/>
          </a:p>
        </p:txBody>
      </p:sp>
      <p:sp>
        <p:nvSpPr>
          <p:cNvPr id="3" name="Espace réservé du contenu 3"/>
          <p:cNvSpPr txBox="1">
            <a:spLocks/>
          </p:cNvSpPr>
          <p:nvPr/>
        </p:nvSpPr>
        <p:spPr>
          <a:xfrm>
            <a:off x="251520" y="908720"/>
            <a:ext cx="8568952" cy="11521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r>
              <a:rPr lang="tr-TR" sz="2600" dirty="0" smtClean="0"/>
              <a:t>Nijer ve Nijerya neredeyse aynı kültürleri vardır. Nijer’in kültürü islami tarihine dayalidir.</a:t>
            </a:r>
            <a:endParaRPr lang="fr-FR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2014 by Nafissa Zakari W.</a:t>
            </a:r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0" y="1818381"/>
            <a:ext cx="3707933" cy="2474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635" y="1916832"/>
            <a:ext cx="3840425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550" y="4293095"/>
            <a:ext cx="3843450" cy="2589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12418"/>
            <a:ext cx="2143125" cy="142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0" y="4394871"/>
            <a:ext cx="3707933" cy="246312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7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Kültür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2014 by Nafissa Zakari W.</a:t>
            </a:r>
            <a:endParaRPr lang="fr-FR"/>
          </a:p>
        </p:txBody>
      </p:sp>
      <p:sp>
        <p:nvSpPr>
          <p:cNvPr id="4" name="Espace réservé du contenu 3"/>
          <p:cNvSpPr txBox="1">
            <a:spLocks/>
          </p:cNvSpPr>
          <p:nvPr/>
        </p:nvSpPr>
        <p:spPr>
          <a:xfrm>
            <a:off x="287524" y="1700808"/>
            <a:ext cx="8568952" cy="46555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r>
              <a:rPr lang="tr-TR" sz="2600" dirty="0" smtClean="0"/>
              <a:t>Nijer’in etnik yapısı diğer ülkelerin etnik yapısından çok farklıdır. Şöyle ki Nijer’de ne kadar çok sayıda etnik grup varsa da kabileler arası faaliyetler (kabileler arası evlilik, şakalaşma </a:t>
            </a:r>
            <a:r>
              <a:rPr lang="tr-TR" sz="2600" dirty="0"/>
              <a:t>ve ebeveyn ilişkileri) </a:t>
            </a:r>
            <a:r>
              <a:rPr lang="tr-TR" sz="2600" dirty="0" smtClean="0"/>
              <a:t>ve kültür alışverişler söz konusudur.</a:t>
            </a:r>
          </a:p>
          <a:p>
            <a:pPr algn="just"/>
            <a:r>
              <a:rPr lang="tr-TR" sz="2600" dirty="0" smtClean="0"/>
              <a:t>Söz konusu olan bu kabileler arası ilişkileri, Birleşmiş </a:t>
            </a:r>
            <a:r>
              <a:rPr lang="tr-TR" sz="2600" dirty="0" err="1"/>
              <a:t>M</a:t>
            </a:r>
            <a:r>
              <a:rPr lang="tr-TR" sz="2600" dirty="0" err="1" smtClean="0"/>
              <a:t>illetler’in</a:t>
            </a:r>
            <a:r>
              <a:rPr lang="tr-TR" sz="2600" dirty="0" smtClean="0"/>
              <a:t> Nijer’e yönelik yayınladığı «Nijer Dünya’nın en Barış Ülkelerden biridir» ifadesi (rapor)’</a:t>
            </a:r>
            <a:r>
              <a:rPr lang="tr-TR" sz="2600" dirty="0" err="1" smtClean="0"/>
              <a:t>nin</a:t>
            </a:r>
            <a:r>
              <a:rPr lang="tr-TR" sz="2600" dirty="0" smtClean="0"/>
              <a:t> ne kadar doğru olduğunu göstermektedir.</a:t>
            </a:r>
            <a:endParaRPr lang="fr-FR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73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1237"/>
          </a:xfrm>
        </p:spPr>
        <p:txBody>
          <a:bodyPr/>
          <a:lstStyle/>
          <a:p>
            <a:r>
              <a:rPr lang="tr-TR" dirty="0"/>
              <a:t>Kültür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2014 by Nafissa Zakari W.</a:t>
            </a:r>
            <a:endParaRPr lang="fr-FR"/>
          </a:p>
        </p:txBody>
      </p:sp>
      <p:sp>
        <p:nvSpPr>
          <p:cNvPr id="4" name="Espace réservé du contenu 3"/>
          <p:cNvSpPr txBox="1">
            <a:spLocks/>
          </p:cNvSpPr>
          <p:nvPr/>
        </p:nvSpPr>
        <p:spPr>
          <a:xfrm>
            <a:off x="287524" y="1003796"/>
            <a:ext cx="8568952" cy="134508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r>
              <a:rPr lang="tr-TR" sz="2600" dirty="0" smtClean="0"/>
              <a:t>Nijer’de </a:t>
            </a:r>
            <a:r>
              <a:rPr lang="tr-TR" sz="2600" dirty="0" err="1" smtClean="0"/>
              <a:t>Zarma</a:t>
            </a:r>
            <a:r>
              <a:rPr lang="tr-TR" sz="2600" dirty="0" smtClean="0"/>
              <a:t>, </a:t>
            </a:r>
            <a:r>
              <a:rPr lang="tr-TR" sz="2600" dirty="0" err="1" smtClean="0"/>
              <a:t>Hausa</a:t>
            </a:r>
            <a:r>
              <a:rPr lang="tr-TR" sz="2600" dirty="0" smtClean="0"/>
              <a:t>, </a:t>
            </a:r>
            <a:r>
              <a:rPr lang="tr-TR" sz="2600" dirty="0" err="1" smtClean="0"/>
              <a:t>Fulfulde</a:t>
            </a:r>
            <a:r>
              <a:rPr lang="tr-TR" sz="2600" dirty="0" smtClean="0"/>
              <a:t>, </a:t>
            </a:r>
            <a:r>
              <a:rPr lang="tr-TR" sz="2600" dirty="0" err="1" smtClean="0"/>
              <a:t>Tuareg</a:t>
            </a:r>
            <a:r>
              <a:rPr lang="tr-TR" sz="2600" dirty="0" smtClean="0"/>
              <a:t>, Beriberi (ya da Kanuri) ve diğerleri şeklinde 6 tane kabile vardır </a:t>
            </a:r>
            <a:endParaRPr lang="fr-FR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78" y="3695136"/>
            <a:ext cx="3996444" cy="2649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01" y="2497138"/>
            <a:ext cx="2659511" cy="3516709"/>
          </a:xfrm>
          <a:prstGeom prst="rect">
            <a:avLst/>
          </a:prstGeom>
        </p:spPr>
      </p:pic>
      <p:sp>
        <p:nvSpPr>
          <p:cNvPr id="7" name="Espace réservé du contenu 3"/>
          <p:cNvSpPr txBox="1">
            <a:spLocks/>
          </p:cNvSpPr>
          <p:nvPr/>
        </p:nvSpPr>
        <p:spPr>
          <a:xfrm>
            <a:off x="7163780" y="5917705"/>
            <a:ext cx="1980220" cy="8037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tr-TR" sz="2600" dirty="0" err="1" smtClean="0"/>
              <a:t>Tuaregler</a:t>
            </a:r>
            <a:endParaRPr lang="fr-FR" sz="2600" dirty="0"/>
          </a:p>
        </p:txBody>
      </p:sp>
      <p:sp>
        <p:nvSpPr>
          <p:cNvPr id="8" name="Espace réservé du contenu 3"/>
          <p:cNvSpPr txBox="1">
            <a:spLocks/>
          </p:cNvSpPr>
          <p:nvPr/>
        </p:nvSpPr>
        <p:spPr>
          <a:xfrm>
            <a:off x="4380241" y="6319590"/>
            <a:ext cx="1980220" cy="8037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tr-TR" sz="2600" dirty="0" err="1" smtClean="0"/>
              <a:t>Fulfuldeler</a:t>
            </a:r>
            <a:endParaRPr lang="fr-FR" sz="2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" y="2348880"/>
            <a:ext cx="4067944" cy="2713287"/>
          </a:xfrm>
          <a:prstGeom prst="rect">
            <a:avLst/>
          </a:prstGeom>
        </p:spPr>
      </p:pic>
      <p:sp>
        <p:nvSpPr>
          <p:cNvPr id="10" name="Espace réservé du contenu 3"/>
          <p:cNvSpPr txBox="1">
            <a:spLocks/>
          </p:cNvSpPr>
          <p:nvPr/>
        </p:nvSpPr>
        <p:spPr>
          <a:xfrm>
            <a:off x="287524" y="5018137"/>
            <a:ext cx="1980220" cy="8037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tr-TR" sz="2600" dirty="0" err="1" smtClean="0"/>
              <a:t>Zarma</a:t>
            </a:r>
            <a:endParaRPr lang="fr-FR" sz="2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80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9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  <p:bldP spid="8" grpId="0" build="p"/>
      <p:bldP spid="1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tr-TR" dirty="0"/>
              <a:t>Kültür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2014 by Nafissa Zakari W.</a:t>
            </a:r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9" y="1833281"/>
            <a:ext cx="4562113" cy="30358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52" y="1833283"/>
            <a:ext cx="4442748" cy="3035878"/>
          </a:xfrm>
          <a:prstGeom prst="rect">
            <a:avLst/>
          </a:prstGeom>
        </p:spPr>
      </p:pic>
      <p:sp>
        <p:nvSpPr>
          <p:cNvPr id="6" name="Espace réservé du contenu 3"/>
          <p:cNvSpPr txBox="1">
            <a:spLocks/>
          </p:cNvSpPr>
          <p:nvPr/>
        </p:nvSpPr>
        <p:spPr>
          <a:xfrm>
            <a:off x="1331640" y="4864315"/>
            <a:ext cx="1980220" cy="8037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tr-TR" sz="2600" dirty="0" err="1" smtClean="0"/>
              <a:t>Hausa</a:t>
            </a:r>
            <a:endParaRPr lang="fr-FR" sz="2600" dirty="0"/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6372200" y="4834106"/>
            <a:ext cx="1980220" cy="8037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tr-TR" sz="2600" dirty="0" smtClean="0"/>
              <a:t>Kanuri</a:t>
            </a:r>
            <a:endParaRPr lang="fr-FR" sz="2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91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oto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28" y="3274933"/>
            <a:ext cx="5508104" cy="3098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tr-TR" dirty="0" smtClean="0"/>
              <a:t>Din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2014 by Nafissa Zakari W.</a:t>
            </a:r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36" y="1546741"/>
            <a:ext cx="4355976" cy="2903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80" y="1546741"/>
            <a:ext cx="3788139" cy="2841104"/>
          </a:xfrm>
          <a:prstGeom prst="rect">
            <a:avLst/>
          </a:prstGeom>
        </p:spPr>
      </p:pic>
      <p:sp>
        <p:nvSpPr>
          <p:cNvPr id="8" name="Espace réservé du contenu 3"/>
          <p:cNvSpPr txBox="1">
            <a:spLocks/>
          </p:cNvSpPr>
          <p:nvPr/>
        </p:nvSpPr>
        <p:spPr>
          <a:xfrm>
            <a:off x="4068" y="710739"/>
            <a:ext cx="8568952" cy="134508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r>
              <a:rPr lang="tr-TR" sz="2600" dirty="0" smtClean="0"/>
              <a:t>Nijer %99 </a:t>
            </a:r>
            <a:r>
              <a:rPr lang="tr-TR" sz="2600" dirty="0" err="1" smtClean="0"/>
              <a:t>müsülman</a:t>
            </a:r>
            <a:r>
              <a:rPr lang="tr-TR" sz="2600" dirty="0" smtClean="0"/>
              <a:t> bir ülkedir geri kalan %1 ise </a:t>
            </a:r>
            <a:r>
              <a:rPr lang="tr-TR" sz="2600" dirty="0" err="1" smtClean="0"/>
              <a:t>hiristian</a:t>
            </a:r>
            <a:r>
              <a:rPr lang="tr-TR" sz="2600" dirty="0" smtClean="0"/>
              <a:t> ve dinlerdendir.</a:t>
            </a:r>
            <a:endParaRPr lang="fr-FR" sz="2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602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tr-TR" dirty="0" smtClean="0"/>
              <a:t>Mutfak</a:t>
            </a:r>
            <a:endParaRPr lang="fr-FR" dirty="0"/>
          </a:p>
        </p:txBody>
      </p:sp>
      <p:sp>
        <p:nvSpPr>
          <p:cNvPr id="3" name="Espace réservé du contenu 3"/>
          <p:cNvSpPr txBox="1">
            <a:spLocks/>
          </p:cNvSpPr>
          <p:nvPr/>
        </p:nvSpPr>
        <p:spPr>
          <a:xfrm>
            <a:off x="251520" y="908720"/>
            <a:ext cx="8568952" cy="1800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fr-FR" sz="26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clrChange>
              <a:clrFrom>
                <a:srgbClr val="E4E8EB"/>
              </a:clrFrom>
              <a:clrTo>
                <a:srgbClr val="E4E8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831353"/>
            <a:ext cx="3648512" cy="24931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2014 by Nafissa Zakari W.</a:t>
            </a:r>
            <a:endParaRPr lang="fr-FR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26022"/>
            <a:ext cx="3299636" cy="29593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27925"/>
            <a:ext cx="2974293" cy="3086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00" y="1268760"/>
            <a:ext cx="3048000" cy="190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171342"/>
            <a:ext cx="3513527" cy="24287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28" y="5037533"/>
            <a:ext cx="2476500" cy="1847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523533"/>
            <a:ext cx="3419872" cy="2361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55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tr-TR" dirty="0" smtClean="0"/>
              <a:t>Mutfak</a:t>
            </a:r>
            <a:endParaRPr lang="fr-FR" dirty="0"/>
          </a:p>
        </p:txBody>
      </p:sp>
      <p:sp>
        <p:nvSpPr>
          <p:cNvPr id="3" name="Espace réservé du contenu 3"/>
          <p:cNvSpPr txBox="1">
            <a:spLocks/>
          </p:cNvSpPr>
          <p:nvPr/>
        </p:nvSpPr>
        <p:spPr>
          <a:xfrm>
            <a:off x="251520" y="908720"/>
            <a:ext cx="8568952" cy="1800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fr-FR" sz="26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215" y="902052"/>
            <a:ext cx="4343466" cy="325759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271" y="4005064"/>
            <a:ext cx="3563888" cy="26729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08720"/>
            <a:ext cx="4800533" cy="36004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2014 by Nafissa Zakari W.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05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008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tr-TR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Spor</a:t>
            </a:r>
            <a:endParaRPr lang="fr-FR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10" name="Espace réservé du contenu 3"/>
          <p:cNvSpPr txBox="1">
            <a:spLocks/>
          </p:cNvSpPr>
          <p:nvPr/>
        </p:nvSpPr>
        <p:spPr>
          <a:xfrm>
            <a:off x="323528" y="836712"/>
            <a:ext cx="8352928" cy="14401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r>
              <a:rPr lang="tr-TR" sz="2000" b="1" dirty="0" smtClean="0"/>
              <a:t>Nijer futbol konusunda tanınmış değildir. Afrika kupasında bile 2012 yılında katılabildi. Dünya </a:t>
            </a:r>
            <a:r>
              <a:rPr lang="tr-TR" sz="2000" b="1" dirty="0" err="1" smtClean="0"/>
              <a:t>box</a:t>
            </a:r>
            <a:r>
              <a:rPr lang="tr-TR" sz="2000" b="1" dirty="0" smtClean="0"/>
              <a:t> şampiyonasında çok büyük bir rol oynadı ayrıca atletizmde başarılı bir performansa sahiptir. Ana (ata) sporu ise Nijer Güreşidir.</a:t>
            </a:r>
            <a:endParaRPr lang="fr-FR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41" y="2368913"/>
            <a:ext cx="4123186" cy="2742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76" y="2368913"/>
            <a:ext cx="3737872" cy="2602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49" y="4658902"/>
            <a:ext cx="6743700" cy="2219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2014 by Nafissa Zakari W.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9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2014 by Nafissa Zakari W.</a:t>
            </a:r>
            <a:endParaRPr lang="fr-FR"/>
          </a:p>
        </p:txBody>
      </p:sp>
      <p:sp>
        <p:nvSpPr>
          <p:cNvPr id="22" name="Başlık 1"/>
          <p:cNvSpPr txBox="1">
            <a:spLocks/>
          </p:cNvSpPr>
          <p:nvPr/>
        </p:nvSpPr>
        <p:spPr>
          <a:xfrm>
            <a:off x="471859" y="18303"/>
            <a:ext cx="8229600" cy="8295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dirty="0" smtClean="0"/>
              <a:t>Uluslararası ilişkileri</a:t>
            </a:r>
            <a:endParaRPr lang="fr-FR" dirty="0"/>
          </a:p>
        </p:txBody>
      </p:sp>
      <p:sp>
        <p:nvSpPr>
          <p:cNvPr id="23" name="İçerik Yer Tutucusu 2"/>
          <p:cNvSpPr txBox="1">
            <a:spLocks/>
          </p:cNvSpPr>
          <p:nvPr/>
        </p:nvSpPr>
        <p:spPr>
          <a:xfrm>
            <a:off x="471859" y="847845"/>
            <a:ext cx="8229600" cy="243713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dirty="0" smtClean="0"/>
              <a:t>Nijer ECOWAS (Batı Afrika Ülkeleri Topluluğu)’nun üyesidir. Aynı zaman CEN-SAD ve Afrika Birliği’nin Kurucularından biridir. Nijer’in en büyük ekonomik (ticaret) partneri Nijerya ve Çin’dir. Nijer ve Nijerya’nın sınırlarında hiçbir diplomatik kontrolü yoktur. </a:t>
            </a:r>
          </a:p>
          <a:p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2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76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676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1052736"/>
            <a:ext cx="8352928" cy="648072"/>
          </a:xfrm>
        </p:spPr>
        <p:txBody>
          <a:bodyPr>
            <a:noAutofit/>
          </a:bodyPr>
          <a:lstStyle/>
          <a:p>
            <a:pPr lvl="0" algn="ctr"/>
            <a:r>
              <a:rPr lang="tr-TR" dirty="0" smtClean="0"/>
              <a:t>Yerleşim</a:t>
            </a:r>
            <a:endParaRPr lang="fr-FR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2014 by Nafissa Zakari W.</a:t>
            </a:r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3752825" cy="40324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916832"/>
            <a:ext cx="4104456" cy="41044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91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r>
              <a:rPr lang="tr-TR" sz="4400" dirty="0"/>
              <a:t>Türkiye ile Nijer arasındaki </a:t>
            </a:r>
            <a:r>
              <a:rPr lang="tr-TR" sz="4400" dirty="0" smtClean="0"/>
              <a:t>ilişkileri</a:t>
            </a:r>
            <a:endParaRPr lang="en-US" sz="4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2014 by Nafissa Zakari W.</a:t>
            </a:r>
            <a:endParaRPr lang="fr-FR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693197" y="669649"/>
            <a:ext cx="8229600" cy="198735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dirty="0" smtClean="0"/>
              <a:t>2012 yılında Türkiye ile Nijer arasındaki diplomatik  ilişkileri her 2 ülkede büyükelçilik açılarak daha çok  güçlendirilmiştir.</a:t>
            </a:r>
          </a:p>
          <a:p>
            <a:r>
              <a:rPr lang="tr-TR" dirty="0" smtClean="0"/>
              <a:t>Bu yıl Nijer  ile </a:t>
            </a:r>
            <a:r>
              <a:rPr lang="tr-TR" dirty="0"/>
              <a:t>T</a:t>
            </a:r>
            <a:r>
              <a:rPr lang="tr-TR" dirty="0" smtClean="0"/>
              <a:t>ürkiye arasında çok sayıda anlaşmalar imzalanmıştır.</a:t>
            </a:r>
          </a:p>
          <a:p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6"/>
            <a:ext cx="5041587" cy="3970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951" y="3194992"/>
            <a:ext cx="4475989" cy="335699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79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76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676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676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79512"/>
          </a:xfrm>
        </p:spPr>
        <p:txBody>
          <a:bodyPr/>
          <a:lstStyle/>
          <a:p>
            <a:r>
              <a:rPr lang="tr-TR" dirty="0" smtClean="0"/>
              <a:t>Nijer Büyükelçiliği’de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2014 by Nafissa Zakari W.</a:t>
            </a:r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2736"/>
            <a:ext cx="4608512" cy="3456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478874"/>
            <a:ext cx="4638024" cy="34785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78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859" y="28601"/>
            <a:ext cx="8229600" cy="1463675"/>
          </a:xfrm>
        </p:spPr>
        <p:txBody>
          <a:bodyPr/>
          <a:lstStyle/>
          <a:p>
            <a:r>
              <a:rPr lang="tr-TR" sz="4400" dirty="0" smtClean="0"/>
              <a:t>Türkiye’deki Nijerli Öğrenciler Birliği (UENIT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32" y="2510898"/>
            <a:ext cx="5796136" cy="434710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2014 by Nafissa Zakari W.</a:t>
            </a:r>
            <a:endParaRPr lang="fr-FR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471859" y="1529286"/>
            <a:ext cx="8229600" cy="10081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dirty="0" smtClean="0"/>
              <a:t>Türkiye’de </a:t>
            </a:r>
            <a:r>
              <a:rPr lang="tr-TR" dirty="0" smtClean="0"/>
              <a:t>19 temmuz 2010 yılında, İzmir’de 9 öğrenci </a:t>
            </a:r>
            <a:r>
              <a:rPr lang="tr-TR" dirty="0" smtClean="0"/>
              <a:t>tarafından kurulmuştur</a:t>
            </a:r>
            <a:r>
              <a:rPr lang="tr-TR" dirty="0" smtClean="0"/>
              <a:t>. Bugün </a:t>
            </a:r>
            <a:r>
              <a:rPr lang="tr-TR" dirty="0" err="1" smtClean="0"/>
              <a:t>UENIT’in</a:t>
            </a:r>
            <a:r>
              <a:rPr lang="tr-TR" dirty="0" smtClean="0"/>
              <a:t> 150’den fazla üyesi vardır.</a:t>
            </a: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74" y="2521497"/>
            <a:ext cx="2174453" cy="15790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47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76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676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916832"/>
            <a:ext cx="8928992" cy="3024336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txBody>
          <a:bodyPr/>
          <a:lstStyle/>
          <a:p>
            <a:r>
              <a:rPr lang="tr-T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KATILDIĞINIZ İÇİN ÇOK TEŞEKKÜR EDERİZ.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741065" y="6356350"/>
            <a:ext cx="7635271" cy="365125"/>
          </a:xfrm>
        </p:spPr>
        <p:txBody>
          <a:bodyPr/>
          <a:lstStyle/>
          <a:p>
            <a:r>
              <a:rPr lang="pl-PL" smtClean="0"/>
              <a:t>© 2014 by Nafissa Zakari W.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76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 txBox="1">
            <a:spLocks/>
          </p:cNvSpPr>
          <p:nvPr/>
        </p:nvSpPr>
        <p:spPr>
          <a:xfrm>
            <a:off x="107504" y="980728"/>
            <a:ext cx="8928992" cy="537562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b="1" u="sng" dirty="0"/>
              <a:t>RESMİ ADI:</a:t>
            </a:r>
            <a:r>
              <a:rPr lang="en-US" b="1" dirty="0"/>
              <a:t> </a:t>
            </a:r>
            <a:r>
              <a:rPr lang="en-US" dirty="0" err="1"/>
              <a:t>Nijer</a:t>
            </a:r>
            <a:r>
              <a:rPr lang="en-US" dirty="0"/>
              <a:t> </a:t>
            </a:r>
            <a:r>
              <a:rPr lang="en-US" dirty="0" err="1"/>
              <a:t>Cumhuriyeti</a:t>
            </a:r>
            <a:r>
              <a:rPr lang="en-US" dirty="0"/>
              <a:t/>
            </a:r>
            <a:br>
              <a:rPr lang="en-US" dirty="0"/>
            </a:br>
            <a:r>
              <a:rPr lang="en-US" b="1" u="sng" dirty="0"/>
              <a:t>BAŞKENTİ:</a:t>
            </a:r>
            <a:r>
              <a:rPr lang="en-US" b="1" dirty="0"/>
              <a:t> </a:t>
            </a:r>
            <a:r>
              <a:rPr lang="en-US" dirty="0"/>
              <a:t>Niamey</a:t>
            </a:r>
            <a:br>
              <a:rPr lang="en-US" dirty="0"/>
            </a:br>
            <a:r>
              <a:rPr lang="tr-TR" b="1" u="sng" dirty="0" smtClean="0"/>
              <a:t>Yüzölçümü</a:t>
            </a:r>
            <a:r>
              <a:rPr lang="en-US" b="1" dirty="0" smtClean="0"/>
              <a:t>:</a:t>
            </a:r>
            <a:r>
              <a:rPr lang="en-US" b="1" dirty="0"/>
              <a:t> </a:t>
            </a:r>
            <a:r>
              <a:rPr lang="tr-TR" b="1" dirty="0" smtClean="0"/>
              <a:t>1 267 000 </a:t>
            </a:r>
            <a:r>
              <a:rPr lang="en-US" dirty="0" smtClean="0"/>
              <a:t>(</a:t>
            </a:r>
            <a:r>
              <a:rPr lang="en-US" dirty="0"/>
              <a:t>2012)</a:t>
            </a:r>
            <a:br>
              <a:rPr lang="en-US" dirty="0"/>
            </a:br>
            <a:r>
              <a:rPr lang="en-US" b="1" u="sng" dirty="0"/>
              <a:t>KONUŞULAN DİL</a:t>
            </a:r>
            <a:r>
              <a:rPr lang="en-US" dirty="0"/>
              <a:t>:  Hausa %55,6, Zarma </a:t>
            </a:r>
            <a:r>
              <a:rPr lang="en-US" dirty="0" err="1"/>
              <a:t>ve</a:t>
            </a:r>
            <a:r>
              <a:rPr lang="en-US" dirty="0"/>
              <a:t> Songhai, %19,5, </a:t>
            </a:r>
            <a:r>
              <a:rPr lang="en-US" dirty="0" err="1"/>
              <a:t>Tamajeq</a:t>
            </a:r>
            <a:r>
              <a:rPr lang="en-US" dirty="0"/>
              <a:t> %8,4, Fulfulde %8,3, Kanuri %4,8, </a:t>
            </a:r>
            <a:r>
              <a:rPr lang="en-US" dirty="0" err="1"/>
              <a:t>Arapça</a:t>
            </a:r>
            <a:r>
              <a:rPr lang="en-US" dirty="0"/>
              <a:t> %1,2</a:t>
            </a:r>
            <a:br>
              <a:rPr lang="en-US" dirty="0"/>
            </a:br>
            <a:r>
              <a:rPr lang="en-US" b="1" u="sng" dirty="0"/>
              <a:t>BAĞIMSIZLIK TARİHİ</a:t>
            </a:r>
            <a:r>
              <a:rPr lang="en-US" dirty="0"/>
              <a:t>: 03 </a:t>
            </a:r>
            <a:r>
              <a:rPr lang="en-US" dirty="0" err="1"/>
              <a:t>ağustos</a:t>
            </a:r>
            <a:r>
              <a:rPr lang="en-US" dirty="0"/>
              <a:t> 1960 </a:t>
            </a:r>
            <a:r>
              <a:rPr lang="en-US" dirty="0" err="1"/>
              <a:t>Fransa'dan</a:t>
            </a:r>
            <a:r>
              <a:rPr lang="en-US" dirty="0"/>
              <a:t/>
            </a:r>
            <a:br>
              <a:rPr lang="en-US" dirty="0"/>
            </a:br>
            <a:r>
              <a:rPr lang="en-US" b="1" u="sng" dirty="0" err="1"/>
              <a:t>Cumhuriyet</a:t>
            </a:r>
            <a:r>
              <a:rPr lang="en-US" b="1" u="sng" dirty="0"/>
              <a:t> </a:t>
            </a:r>
            <a:r>
              <a:rPr lang="en-US" b="1" u="sng" dirty="0" err="1"/>
              <a:t>İlanı</a:t>
            </a:r>
            <a:r>
              <a:rPr lang="en-US" dirty="0"/>
              <a:t>: 18 </a:t>
            </a:r>
            <a:r>
              <a:rPr lang="en-US" dirty="0" err="1"/>
              <a:t>aralık</a:t>
            </a:r>
            <a:r>
              <a:rPr lang="en-US" dirty="0"/>
              <a:t> 1958</a:t>
            </a:r>
            <a:br>
              <a:rPr lang="en-US" dirty="0"/>
            </a:br>
            <a:r>
              <a:rPr lang="en-US" b="1" u="sng" dirty="0"/>
              <a:t>DEVLET BAŞKANI</a:t>
            </a:r>
            <a:r>
              <a:rPr lang="en-US" dirty="0"/>
              <a:t>: </a:t>
            </a:r>
            <a:r>
              <a:rPr lang="en-US" dirty="0" err="1"/>
              <a:t>Mahamadou</a:t>
            </a:r>
            <a:r>
              <a:rPr lang="en-US" dirty="0"/>
              <a:t> ISSOUFOU</a:t>
            </a:r>
            <a:br>
              <a:rPr lang="en-US" dirty="0"/>
            </a:br>
            <a:r>
              <a:rPr lang="en-US" b="1" u="sng" dirty="0"/>
              <a:t>DİN</a:t>
            </a:r>
            <a:r>
              <a:rPr lang="en-US" dirty="0"/>
              <a:t>: </a:t>
            </a:r>
            <a:r>
              <a:rPr lang="en-US" dirty="0" err="1"/>
              <a:t>Müslüman</a:t>
            </a:r>
            <a:r>
              <a:rPr lang="en-US" dirty="0"/>
              <a:t> %99, </a:t>
            </a:r>
            <a:r>
              <a:rPr lang="en-US" dirty="0" err="1"/>
              <a:t>Diğerler</a:t>
            </a:r>
            <a:r>
              <a:rPr lang="en-US" dirty="0"/>
              <a:t> %1</a:t>
            </a:r>
            <a:br>
              <a:rPr lang="en-US" dirty="0"/>
            </a:br>
            <a:r>
              <a:rPr lang="en-US" b="1" u="sng" dirty="0"/>
              <a:t>ETNİK YAPI</a:t>
            </a:r>
            <a:r>
              <a:rPr lang="en-US" dirty="0"/>
              <a:t>:  Hausa %55.4, </a:t>
            </a:r>
            <a:r>
              <a:rPr lang="en-US" dirty="0" err="1"/>
              <a:t>Djerma</a:t>
            </a:r>
            <a:r>
              <a:rPr lang="en-US" dirty="0"/>
              <a:t> </a:t>
            </a:r>
            <a:r>
              <a:rPr lang="en-US" dirty="0" err="1"/>
              <a:t>Sonrai</a:t>
            </a:r>
            <a:r>
              <a:rPr lang="en-US" dirty="0"/>
              <a:t>, %21, </a:t>
            </a:r>
            <a:r>
              <a:rPr lang="en-US" dirty="0" err="1"/>
              <a:t>Tuareg</a:t>
            </a:r>
            <a:r>
              <a:rPr lang="en-US" dirty="0"/>
              <a:t> %9,3, </a:t>
            </a:r>
            <a:r>
              <a:rPr lang="en-US" dirty="0" err="1"/>
              <a:t>Peuhl</a:t>
            </a:r>
            <a:r>
              <a:rPr lang="en-US" dirty="0"/>
              <a:t> %8,5, Kanuri Manga %4,7, </a:t>
            </a:r>
            <a:r>
              <a:rPr lang="en-US" dirty="0" err="1"/>
              <a:t>Diğer</a:t>
            </a:r>
            <a:r>
              <a:rPr lang="en-US" dirty="0"/>
              <a:t> %</a:t>
            </a:r>
            <a:r>
              <a:rPr lang="en-US" dirty="0" smtClean="0"/>
              <a:t>1,2</a:t>
            </a:r>
            <a:endParaRPr lang="tr-TR" dirty="0" smtClean="0"/>
          </a:p>
          <a:p>
            <a:r>
              <a:rPr lang="tr-TR" b="1" dirty="0" smtClean="0"/>
              <a:t>Para Birimi : </a:t>
            </a:r>
            <a:r>
              <a:rPr lang="en-US" dirty="0"/>
              <a:t>CFA </a:t>
            </a:r>
            <a:r>
              <a:rPr lang="en-US" dirty="0" err="1"/>
              <a:t>Frangı</a:t>
            </a:r>
            <a:r>
              <a:rPr lang="en-US" dirty="0"/>
              <a:t> (XOF) 1 ABD $ = 514.1 </a:t>
            </a:r>
            <a:r>
              <a:rPr lang="en-US" dirty="0" smtClean="0"/>
              <a:t>CFA</a:t>
            </a:r>
            <a:r>
              <a:rPr lang="tr-TR" dirty="0" smtClean="0"/>
              <a:t> </a:t>
            </a:r>
            <a:r>
              <a:rPr lang="en-US" dirty="0" smtClean="0"/>
              <a:t>(</a:t>
            </a:r>
            <a:r>
              <a:rPr lang="en-US" dirty="0"/>
              <a:t>2012</a:t>
            </a:r>
            <a:r>
              <a:rPr lang="en-US" dirty="0" smtClean="0"/>
              <a:t>)</a:t>
            </a:r>
            <a:endParaRPr lang="tr-TR" dirty="0" smtClean="0"/>
          </a:p>
        </p:txBody>
      </p:sp>
      <p:sp>
        <p:nvSpPr>
          <p:cNvPr id="9" name="Titre 2"/>
          <p:cNvSpPr>
            <a:spLocks noGrp="1"/>
          </p:cNvSpPr>
          <p:nvPr>
            <p:ph type="title"/>
          </p:nvPr>
        </p:nvSpPr>
        <p:spPr>
          <a:xfrm>
            <a:off x="287524" y="116632"/>
            <a:ext cx="8568952" cy="864096"/>
          </a:xfrm>
        </p:spPr>
        <p:txBody>
          <a:bodyPr/>
          <a:lstStyle/>
          <a:p>
            <a:r>
              <a:rPr lang="tr-TR" sz="4800" b="1" dirty="0" smtClean="0">
                <a:effectLst/>
              </a:rPr>
              <a:t>Ülke profili</a:t>
            </a:r>
            <a:endParaRPr lang="fr-FR" sz="4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2014 by Nafissa Zakari W.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83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 txBox="1">
            <a:spLocks/>
          </p:cNvSpPr>
          <p:nvPr/>
        </p:nvSpPr>
        <p:spPr>
          <a:xfrm>
            <a:off x="467544" y="1124744"/>
            <a:ext cx="8352928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sz="2600" dirty="0" err="1" smtClean="0"/>
              <a:t>Niger</a:t>
            </a:r>
            <a:r>
              <a:rPr lang="tr-TR" sz="2600" dirty="0"/>
              <a:t> </a:t>
            </a:r>
            <a:r>
              <a:rPr lang="tr-TR" sz="2600" dirty="0" smtClean="0"/>
              <a:t>(Nijer) (</a:t>
            </a:r>
            <a:r>
              <a:rPr lang="tr-TR" sz="2600" dirty="0" err="1" smtClean="0"/>
              <a:t>Hausa</a:t>
            </a:r>
            <a:r>
              <a:rPr lang="tr-TR" sz="2600" dirty="0" smtClean="0"/>
              <a:t>, </a:t>
            </a:r>
            <a:r>
              <a:rPr lang="tr-TR" sz="2600" dirty="0" err="1" smtClean="0"/>
              <a:t>Zarma</a:t>
            </a:r>
            <a:r>
              <a:rPr lang="tr-TR" sz="2600" dirty="0"/>
              <a:t>:</a:t>
            </a:r>
            <a:r>
              <a:rPr lang="tr-TR" sz="2600" dirty="0" smtClean="0"/>
              <a:t> </a:t>
            </a:r>
            <a:r>
              <a:rPr lang="tr-TR" sz="2600" dirty="0" err="1" smtClean="0"/>
              <a:t>Nijar</a:t>
            </a:r>
            <a:r>
              <a:rPr lang="tr-TR" sz="2600" dirty="0" smtClean="0"/>
              <a:t>, Fransızca </a:t>
            </a:r>
            <a:r>
              <a:rPr lang="tr-TR" sz="2600" dirty="0" err="1" smtClean="0"/>
              <a:t>ingilizce</a:t>
            </a:r>
            <a:r>
              <a:rPr lang="tr-TR" sz="2600" dirty="0" smtClean="0"/>
              <a:t>: </a:t>
            </a:r>
            <a:r>
              <a:rPr lang="tr-TR" sz="2600" dirty="0" err="1" smtClean="0"/>
              <a:t>Niger</a:t>
            </a:r>
            <a:r>
              <a:rPr lang="tr-TR" sz="2600" dirty="0"/>
              <a:t>) </a:t>
            </a:r>
            <a:r>
              <a:rPr lang="tr-TR" sz="2600" dirty="0" smtClean="0"/>
              <a:t>sözü, Nijer Nehri’nin isminden gelmektedir. </a:t>
            </a:r>
            <a:r>
              <a:rPr lang="tr-TR" sz="2600" dirty="0" err="1" smtClean="0"/>
              <a:t>Tuaregler</a:t>
            </a:r>
            <a:r>
              <a:rPr lang="tr-TR" sz="2600" dirty="0" smtClean="0"/>
              <a:t>  Nijer Nehrine (Nehirlerin Nehri anlamına gelen) «</a:t>
            </a:r>
            <a:r>
              <a:rPr lang="en-US" sz="2800" dirty="0" err="1" smtClean="0"/>
              <a:t>eger</a:t>
            </a:r>
            <a:r>
              <a:rPr lang="tr-TR" sz="2800" dirty="0" err="1" smtClean="0"/>
              <a:t>ou</a:t>
            </a:r>
            <a:r>
              <a:rPr lang="en-US" sz="2800" dirty="0" smtClean="0"/>
              <a:t> n-</a:t>
            </a:r>
            <a:r>
              <a:rPr lang="en-US" sz="2800" dirty="0" err="1" smtClean="0"/>
              <a:t>iger</a:t>
            </a:r>
            <a:r>
              <a:rPr lang="tr-TR" sz="2800" dirty="0" err="1" smtClean="0"/>
              <a:t>ou</a:t>
            </a:r>
            <a:r>
              <a:rPr lang="tr-TR" sz="2800" dirty="0" smtClean="0"/>
              <a:t>» adı vermişlerdir. Araplar ise buna «</a:t>
            </a:r>
            <a:r>
              <a:rPr lang="en-US" sz="2800" dirty="0" err="1"/>
              <a:t>nahr</a:t>
            </a:r>
            <a:r>
              <a:rPr lang="en-US" sz="2800" dirty="0"/>
              <a:t> </a:t>
            </a:r>
            <a:r>
              <a:rPr lang="en-US" sz="2800" dirty="0" smtClean="0"/>
              <a:t>al-</a:t>
            </a:r>
            <a:r>
              <a:rPr lang="en-US" sz="2800" dirty="0" err="1" smtClean="0"/>
              <a:t>nahr</a:t>
            </a:r>
            <a:r>
              <a:rPr lang="tr-TR" sz="2800" dirty="0"/>
              <a:t>» derlerdir. </a:t>
            </a:r>
            <a:r>
              <a:rPr lang="tr-TR" sz="2800" dirty="0" smtClean="0"/>
              <a:t>Coğrafyacı </a:t>
            </a:r>
            <a:r>
              <a:rPr lang="tr-TR" sz="2800" dirty="0"/>
              <a:t>Leo </a:t>
            </a:r>
            <a:r>
              <a:rPr lang="tr-TR" sz="2800" dirty="0" smtClean="0"/>
              <a:t>Africanus karışıklık yapıp N-igerou kullanmaktansa latinca’da «Siyahi» anlamına gelen «Niger» kelimesi kullanmak istemişti.</a:t>
            </a:r>
          </a:p>
        </p:txBody>
      </p:sp>
      <p:sp>
        <p:nvSpPr>
          <p:cNvPr id="9" name="Titre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864096"/>
          </a:xfrm>
        </p:spPr>
        <p:txBody>
          <a:bodyPr/>
          <a:lstStyle/>
          <a:p>
            <a:r>
              <a:rPr lang="tr-TR" sz="4800" b="1" dirty="0">
                <a:effectLst/>
              </a:rPr>
              <a:t>Nijer </a:t>
            </a:r>
            <a:r>
              <a:rPr lang="tr-TR" sz="4800" b="1" dirty="0" smtClean="0">
                <a:effectLst/>
              </a:rPr>
              <a:t>etimolojisi</a:t>
            </a:r>
            <a:endParaRPr lang="fr-FR" sz="4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2014 by Nafissa Zakari W.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12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601216" y="722"/>
            <a:ext cx="8085584" cy="948489"/>
          </a:xfrm>
        </p:spPr>
        <p:txBody>
          <a:bodyPr/>
          <a:lstStyle/>
          <a:p>
            <a:r>
              <a:rPr lang="tr-TR" b="1" dirty="0" smtClean="0">
                <a:effectLst/>
              </a:rPr>
              <a:t>Nijer </a:t>
            </a:r>
            <a:r>
              <a:rPr lang="tr-TR" b="1" dirty="0">
                <a:effectLst/>
              </a:rPr>
              <a:t>Tarihi</a:t>
            </a:r>
            <a:endParaRPr lang="fr-FR" dirty="0"/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467544" y="1124744"/>
            <a:ext cx="8352928" cy="27363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r>
              <a:rPr lang="tr-TR" dirty="0" smtClean="0"/>
              <a:t>M.Ö 2000-3000 yıllarında çölleştirilmeye başlayan Bugünkü </a:t>
            </a:r>
            <a:r>
              <a:rPr lang="tr-TR" dirty="0" err="1" smtClean="0"/>
              <a:t>Sahara</a:t>
            </a:r>
            <a:r>
              <a:rPr lang="tr-TR" dirty="0" smtClean="0"/>
              <a:t> bölgesinde M.Ö 1. binyılında Berberiler</a:t>
            </a:r>
            <a:r>
              <a:rPr lang="tr-TR" dirty="0"/>
              <a:t> </a:t>
            </a:r>
            <a:r>
              <a:rPr lang="tr-TR" dirty="0" smtClean="0"/>
              <a:t>yaşamaya başlamıştır</a:t>
            </a:r>
            <a:r>
              <a:rPr lang="tr-TR" dirty="0"/>
              <a:t>. </a:t>
            </a:r>
            <a:r>
              <a:rPr lang="tr-TR" dirty="0" smtClean="0"/>
              <a:t>Bölgedeki </a:t>
            </a:r>
            <a:r>
              <a:rPr lang="tr-TR" dirty="0" err="1" smtClean="0"/>
              <a:t>Aïr</a:t>
            </a:r>
            <a:r>
              <a:rPr lang="tr-TR" dirty="0" smtClean="0"/>
              <a:t> </a:t>
            </a:r>
            <a:r>
              <a:rPr lang="tr-TR" dirty="0" err="1" smtClean="0"/>
              <a:t>Masif’in</a:t>
            </a:r>
            <a:r>
              <a:rPr lang="tr-TR" dirty="0" smtClean="0"/>
              <a:t> güneyinde  çok sayıda Dinozor iskeletleri ve seramik icatları bulunmuştur. O dönemlerde yaşamış olan </a:t>
            </a:r>
            <a:r>
              <a:rPr lang="tr-TR" dirty="0"/>
              <a:t>insanların ve hayvanların </a:t>
            </a:r>
            <a:r>
              <a:rPr lang="tr-TR" dirty="0" smtClean="0"/>
              <a:t>çizimlerini gösteren kaya oymaları da bulunmaktadır.</a:t>
            </a:r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2014 by Nafissa Zakari W.</a:t>
            </a:r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968" y="3861048"/>
            <a:ext cx="4790032" cy="2993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2" y="3758435"/>
            <a:ext cx="4108510" cy="2728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Espace réservé du contenu 3"/>
          <p:cNvSpPr txBox="1">
            <a:spLocks/>
          </p:cNvSpPr>
          <p:nvPr/>
        </p:nvSpPr>
        <p:spPr>
          <a:xfrm>
            <a:off x="4353968" y="6397350"/>
            <a:ext cx="4790031" cy="4729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Zürafa ve diğerleri gösteren kaya oymaları</a:t>
            </a:r>
            <a:endParaRPr lang="fr-F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23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10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2014 by Nafissa Zakari W.</a:t>
            </a:r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02" y="0"/>
            <a:ext cx="5040560" cy="3360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16" y="3178132"/>
            <a:ext cx="4872784" cy="3659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46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601216" y="722"/>
            <a:ext cx="8085584" cy="948489"/>
          </a:xfrm>
        </p:spPr>
        <p:txBody>
          <a:bodyPr/>
          <a:lstStyle/>
          <a:p>
            <a:r>
              <a:rPr lang="tr-TR" b="1" dirty="0" smtClean="0">
                <a:effectLst/>
              </a:rPr>
              <a:t>Nijer </a:t>
            </a:r>
            <a:r>
              <a:rPr lang="tr-TR" b="1" dirty="0">
                <a:effectLst/>
              </a:rPr>
              <a:t>Tarihi</a:t>
            </a:r>
            <a:endParaRPr lang="fr-FR" dirty="0"/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467544" y="1124744"/>
            <a:ext cx="8352928" cy="15841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r>
              <a:rPr lang="tr-TR" dirty="0"/>
              <a:t>B</a:t>
            </a:r>
            <a:r>
              <a:rPr lang="tr-TR" dirty="0" smtClean="0"/>
              <a:t>ölgenin daha önce çöl olmadığı gösteren çok kaynak bulundu. Şimdi Genel olarak Sahra Çölü adlandırılan çölün bugünkü Nijer’deki </a:t>
            </a:r>
            <a:r>
              <a:rPr lang="tr-TR" dirty="0" err="1" smtClean="0"/>
              <a:t>kismına</a:t>
            </a:r>
            <a:r>
              <a:rPr lang="tr-TR" dirty="0" smtClean="0"/>
              <a:t> </a:t>
            </a:r>
            <a:r>
              <a:rPr lang="tr-TR" dirty="0" err="1" smtClean="0"/>
              <a:t>Tenere</a:t>
            </a:r>
            <a:r>
              <a:rPr lang="tr-TR" dirty="0" smtClean="0"/>
              <a:t> Adı verilmiştir.</a:t>
            </a:r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2014 by Nafissa Zakari W.</a:t>
            </a:r>
            <a:endParaRPr lang="fr-FR"/>
          </a:p>
        </p:txBody>
      </p:sp>
      <p:sp>
        <p:nvSpPr>
          <p:cNvPr id="10" name="Espace réservé du contenu 3"/>
          <p:cNvSpPr txBox="1">
            <a:spLocks/>
          </p:cNvSpPr>
          <p:nvPr/>
        </p:nvSpPr>
        <p:spPr>
          <a:xfrm>
            <a:off x="370077" y="4620862"/>
            <a:ext cx="3553851" cy="464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tr-TR" sz="20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Tenere</a:t>
            </a:r>
            <a:r>
              <a:rPr lang="tr-TR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çölü</a:t>
            </a:r>
            <a:endParaRPr lang="fr-FR" sz="20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20" y="3457602"/>
            <a:ext cx="5171708" cy="340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912"/>
            <a:ext cx="5004048" cy="19246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90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601216" y="722"/>
            <a:ext cx="8085584" cy="948489"/>
          </a:xfrm>
        </p:spPr>
        <p:txBody>
          <a:bodyPr/>
          <a:lstStyle/>
          <a:p>
            <a:r>
              <a:rPr lang="tr-TR" b="1" dirty="0" smtClean="0">
                <a:effectLst/>
              </a:rPr>
              <a:t>Nijer </a:t>
            </a:r>
            <a:r>
              <a:rPr lang="tr-TR" b="1" dirty="0">
                <a:effectLst/>
              </a:rPr>
              <a:t>Tarihi</a:t>
            </a:r>
            <a:endParaRPr lang="fr-FR" dirty="0"/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467544" y="1124744"/>
            <a:ext cx="8352928" cy="11881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dirty="0" smtClean="0"/>
              <a:t>7. </a:t>
            </a:r>
            <a:r>
              <a:rPr lang="tr-TR" dirty="0" err="1" smtClean="0"/>
              <a:t>yy’dan</a:t>
            </a:r>
            <a:r>
              <a:rPr lang="tr-TR" dirty="0" smtClean="0"/>
              <a:t> 1591 yılına kadar bugünkü Nijer toprakların büyük Kısımı  </a:t>
            </a:r>
            <a:r>
              <a:rPr lang="tr-TR" dirty="0" err="1"/>
              <a:t>Songhay</a:t>
            </a:r>
            <a:r>
              <a:rPr lang="tr-TR" dirty="0"/>
              <a:t> </a:t>
            </a:r>
            <a:r>
              <a:rPr lang="tr-TR" dirty="0" smtClean="0"/>
              <a:t>İmparatorluğu’nun yönetimindeydi (hükümetindeydi). </a:t>
            </a:r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© 2014 by Nafissa Zakari W.</a:t>
            </a:r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6" y="2289770"/>
            <a:ext cx="5163939" cy="3227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085" y="1983211"/>
            <a:ext cx="2688091" cy="17909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89" y="3790139"/>
            <a:ext cx="4908578" cy="306786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C337-14B2-49BD-8BA3-D01168CA3FD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44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écutif">
  <a:themeElements>
    <a:clrScheme name="Exécutif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écutif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2764</TotalTime>
  <Words>992</Words>
  <Application>Microsoft Office PowerPoint</Application>
  <PresentationFormat>On-screen Show (4:3)</PresentationFormat>
  <Paragraphs>146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Century Gothic</vt:lpstr>
      <vt:lpstr>Courier New</vt:lpstr>
      <vt:lpstr>Palatino Linotype</vt:lpstr>
      <vt:lpstr>Exécutif</vt:lpstr>
      <vt:lpstr>NİGER TANITIMI</vt:lpstr>
      <vt:lpstr>Ülke profili</vt:lpstr>
      <vt:lpstr>PowerPoint Presentation</vt:lpstr>
      <vt:lpstr>Ülke profili</vt:lpstr>
      <vt:lpstr>Nijer etimolojisi</vt:lpstr>
      <vt:lpstr>Nijer Tarihi</vt:lpstr>
      <vt:lpstr>PowerPoint Presentation</vt:lpstr>
      <vt:lpstr>Nijer Tarihi</vt:lpstr>
      <vt:lpstr>Nijer Tarihi</vt:lpstr>
      <vt:lpstr>Nijer Tarihi</vt:lpstr>
      <vt:lpstr>Nijer Cumhurbaşkanları</vt:lpstr>
      <vt:lpstr>Demografi</vt:lpstr>
      <vt:lpstr>Şehirler</vt:lpstr>
      <vt:lpstr>Şehirler</vt:lpstr>
      <vt:lpstr>Ekonomi</vt:lpstr>
      <vt:lpstr>PowerPoint Presentation</vt:lpstr>
      <vt:lpstr>Doğal kaynakları</vt:lpstr>
      <vt:lpstr>Turizm</vt:lpstr>
      <vt:lpstr>Turizm</vt:lpstr>
      <vt:lpstr>Ekonomi Hayvancılık</vt:lpstr>
      <vt:lpstr>Kültür</vt:lpstr>
      <vt:lpstr>Kültür</vt:lpstr>
      <vt:lpstr>Kültür</vt:lpstr>
      <vt:lpstr>Kültür</vt:lpstr>
      <vt:lpstr>Din</vt:lpstr>
      <vt:lpstr>Mutfak</vt:lpstr>
      <vt:lpstr>Mutfak</vt:lpstr>
      <vt:lpstr>Spor</vt:lpstr>
      <vt:lpstr>PowerPoint Presentation</vt:lpstr>
      <vt:lpstr>Türkiye ile Nijer arasındaki ilişkileri</vt:lpstr>
      <vt:lpstr>Nijer Büyükelçiliği’de</vt:lpstr>
      <vt:lpstr>Türkiye’deki Nijerli Öğrenciler Birliği (UENIT</vt:lpstr>
      <vt:lpstr>KATILDIĞINIZ İÇİN ÇOK TEŞEKKÜR EDERİZ.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Antalya’daki Afrikalı Öğrenciler Derneği</dc:title>
  <dc:creator>MOUTARI</dc:creator>
  <cp:lastModifiedBy>M. Moutari Abdou</cp:lastModifiedBy>
  <cp:revision>201</cp:revision>
  <dcterms:created xsi:type="dcterms:W3CDTF">2012-10-12T07:32:16Z</dcterms:created>
  <dcterms:modified xsi:type="dcterms:W3CDTF">2014-04-18T01:12:46Z</dcterms:modified>
</cp:coreProperties>
</file>